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1" r:id="rId2"/>
    <p:sldId id="271" r:id="rId3"/>
    <p:sldId id="432" r:id="rId4"/>
    <p:sldId id="559" r:id="rId5"/>
    <p:sldId id="560" r:id="rId6"/>
    <p:sldId id="561" r:id="rId7"/>
    <p:sldId id="573" r:id="rId8"/>
    <p:sldId id="562" r:id="rId9"/>
    <p:sldId id="563" r:id="rId10"/>
    <p:sldId id="564" r:id="rId11"/>
    <p:sldId id="565" r:id="rId12"/>
    <p:sldId id="566" r:id="rId13"/>
    <p:sldId id="567" r:id="rId14"/>
    <p:sldId id="569" r:id="rId15"/>
    <p:sldId id="568" r:id="rId16"/>
    <p:sldId id="570" r:id="rId17"/>
    <p:sldId id="571" r:id="rId18"/>
    <p:sldId id="572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268" r:id="rId29"/>
    <p:sldId id="269" r:id="rId30"/>
    <p:sldId id="272" r:id="rId31"/>
    <p:sldId id="273" r:id="rId32"/>
    <p:sldId id="274" r:id="rId33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778" autoAdjust="0"/>
  </p:normalViewPr>
  <p:slideViewPr>
    <p:cSldViewPr snapToGrid="0">
      <p:cViewPr varScale="1">
        <p:scale>
          <a:sx n="76" d="100"/>
          <a:sy n="76" d="100"/>
        </p:scale>
        <p:origin x="208" y="3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2019年1月17日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2019年1月17日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084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9924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3109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22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78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163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32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825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31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291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19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30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69989-EB00-4EE7-BCB5-25BDC5BB29F8}" type="slidenum">
              <a:rPr lang="en-US" altLang="ja-JP" smtClean="0"/>
              <a:pPr/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72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F5401F-9999-454F-9A7B-F9B89ED9C91A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442DE-D790-4AF6-98D1-6BB366851DDC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23076-6C35-4239-BC7E-18BC21FEEE34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直線​​コネクタ(S)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グループ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​​コネクタ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​​コネクタ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コネクタ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グループ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​​コネクタ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​​コネクタ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484AD-21EA-4628-86BB-EA326AE28F68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8A72-7BCB-4800-828E-D7E851401F62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30545-DC52-4BAC-BC78-237D4702162D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75A9F-D334-4A20-83DC-80F1FE2C6ED9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56F9F9B-6ABB-4874-AC08-5F1C82329193}" type="datetime4">
              <a:rPr lang="ja-JP" altLang="en-US" smtClean="0"/>
              <a:t>2019年1月17日</a:t>
            </a:fld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133200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E256363-F777-4CDC-B7B0-13449133AA3E}" type="datetime4">
              <a:rPr lang="ja-JP" altLang="en-US" smtClean="0"/>
              <a:t>2019年1月17日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ファイル処理</a:t>
            </a:r>
            <a: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4800">
                <a:latin typeface="Meiryo UI" panose="020B0604030504040204" pitchFamily="50" charset="-128"/>
                <a:ea typeface="Meiryo UI" panose="020B0604030504040204" pitchFamily="50" charset="-128"/>
              </a:rPr>
              <a:t>グループ集計</a:t>
            </a:r>
            <a: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ファイルの中を集計する　の仕組み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ファイル処理</a:t>
            </a:r>
            <a:r>
              <a:rPr lang="ja-JP" altLang="en-US"/>
              <a:t>の基本的な流れ</a:t>
            </a:r>
            <a:endParaRPr kumimoji="1" lang="ja-JP" altLang="en-US"/>
          </a:p>
        </p:txBody>
      </p:sp>
      <p:sp>
        <p:nvSpPr>
          <p:cNvPr id="15" name="テキスト ボックス 241">
            <a:extLst>
              <a:ext uri="{FF2B5EF4-FFF2-40B4-BE49-F238E27FC236}">
                <a16:creationId xmlns:a16="http://schemas.microsoft.com/office/drawing/2014/main" id="{CE3D41DC-08DA-064E-9F76-B85692B35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38" y="1219756"/>
            <a:ext cx="11584360" cy="543718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〇ファイル：入力ファイル</a:t>
            </a:r>
            <a:endParaRPr kumimoji="0" lang="ja-JP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〇構造体型：入力レコード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{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・・・・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}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〇整数型：入力状態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〇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手続：レコード入力（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file , record , status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・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file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で指定したファイルから１レコードを読み込み、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record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で指定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した領域に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格納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する。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・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status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で指定した変数には、レコードが入力されたときは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kumimoji="0" lang="ja-JP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がないとき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は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が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格納される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BD34A88-7141-1940-9132-3DD0CAA5D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21" y="700841"/>
            <a:ext cx="73693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(2)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入力ファイルを読んで、そのまま出力する処理の例 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583413F5-08AC-3049-9A67-9E68CA937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65" y="18169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DAC331B-2382-ED4B-BF57-0A6C4F71D374}"/>
              </a:ext>
            </a:extLst>
          </p:cNvPr>
          <p:cNvSpPr txBox="1"/>
          <p:nvPr/>
        </p:nvSpPr>
        <p:spPr>
          <a:xfrm>
            <a:off x="5020718" y="1190911"/>
            <a:ext cx="3940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C00000"/>
                </a:solidFill>
              </a:rPr>
              <a:t>①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D1F2D4D-2143-2747-A0F3-AAE3A865BC24}"/>
              </a:ext>
            </a:extLst>
          </p:cNvPr>
          <p:cNvSpPr txBox="1"/>
          <p:nvPr/>
        </p:nvSpPr>
        <p:spPr>
          <a:xfrm>
            <a:off x="5746924" y="1714131"/>
            <a:ext cx="1189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C00000"/>
                </a:solidFill>
              </a:rPr>
              <a:t>②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FEAB5C-65B6-7448-A1C1-85C35194A12D}"/>
              </a:ext>
            </a:extLst>
          </p:cNvPr>
          <p:cNvSpPr txBox="1"/>
          <p:nvPr/>
        </p:nvSpPr>
        <p:spPr>
          <a:xfrm>
            <a:off x="3835652" y="2131404"/>
            <a:ext cx="75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C00000"/>
                </a:solidFill>
              </a:rPr>
              <a:t>③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4DD77A6-93E4-354D-B8B4-3EF7F2A71F37}"/>
              </a:ext>
            </a:extLst>
          </p:cNvPr>
          <p:cNvSpPr txBox="1"/>
          <p:nvPr/>
        </p:nvSpPr>
        <p:spPr>
          <a:xfrm>
            <a:off x="7265332" y="2706681"/>
            <a:ext cx="662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C00000"/>
                </a:solidFill>
              </a:rPr>
              <a:t>④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FC685BA-B911-8846-A8E9-D1E77A556D25}"/>
              </a:ext>
            </a:extLst>
          </p:cNvPr>
          <p:cNvSpPr/>
          <p:nvPr/>
        </p:nvSpPr>
        <p:spPr>
          <a:xfrm>
            <a:off x="369844" y="1523314"/>
            <a:ext cx="11742463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〇ファイル：出力ファイル</a:t>
            </a:r>
            <a:endParaRPr kumimoji="0" lang="ja-JP" altLang="en-US" sz="2800">
              <a:latin typeface="+mj-ea"/>
            </a:endParaRP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〇構造体型：出力レコード</a:t>
            </a:r>
            <a:r>
              <a:rPr kumimoji="0" lang="en-US" altLang="ja-JP" sz="2800" dirty="0">
                <a:latin typeface="+mj-ea"/>
                <a:cs typeface="Times New Roman" panose="02020603050405020304" pitchFamily="18" charset="0"/>
              </a:rPr>
              <a:t>{ </a:t>
            </a: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・・・・ </a:t>
            </a:r>
            <a:r>
              <a:rPr kumimoji="0" lang="en-US" altLang="ja-JP" sz="2800" dirty="0">
                <a:latin typeface="+mj-ea"/>
                <a:cs typeface="Times New Roman" panose="02020603050405020304" pitchFamily="18" charset="0"/>
              </a:rPr>
              <a:t>}</a:t>
            </a:r>
            <a:endParaRPr kumimoji="0" lang="en-US" altLang="ja-JP" sz="2800" dirty="0">
              <a:latin typeface="+mj-ea"/>
            </a:endParaRP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〇手続：レコード出力（</a:t>
            </a:r>
            <a:r>
              <a:rPr kumimoji="0" lang="en-US" altLang="ja-JP" sz="2800" dirty="0">
                <a:latin typeface="+mj-ea"/>
                <a:cs typeface="Times New Roman" panose="02020603050405020304" pitchFamily="18" charset="0"/>
              </a:rPr>
              <a:t>file , record</a:t>
            </a: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）</a:t>
            </a:r>
            <a:endParaRPr kumimoji="0" lang="ja-JP" altLang="en-US" sz="2800">
              <a:latin typeface="+mj-ea"/>
            </a:endParaRP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    ・</a:t>
            </a:r>
            <a:r>
              <a:rPr kumimoji="0" lang="en-US" altLang="ja-JP" sz="2800" dirty="0">
                <a:latin typeface="+mj-ea"/>
                <a:cs typeface="Times New Roman" panose="02020603050405020304" pitchFamily="18" charset="0"/>
              </a:rPr>
              <a:t>record</a:t>
            </a: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で指定した領域の内容を、</a:t>
            </a:r>
            <a:r>
              <a:rPr kumimoji="0" lang="en-US" altLang="ja-JP" sz="2800" dirty="0">
                <a:latin typeface="+mj-ea"/>
                <a:cs typeface="Times New Roman" panose="02020603050405020304" pitchFamily="18" charset="0"/>
              </a:rPr>
              <a:t>file</a:t>
            </a:r>
            <a:r>
              <a:rPr kumimoji="0" lang="ja-JP" altLang="en-US" sz="2800">
                <a:latin typeface="+mj-ea"/>
                <a:cs typeface="Times New Roman" panose="02020603050405020304" pitchFamily="18" charset="0"/>
              </a:rPr>
              <a:t>で指定したファイルへ出力する</a:t>
            </a:r>
            <a:endParaRPr kumimoji="0" lang="ja-JP" altLang="en-US" sz="2800" dirty="0">
              <a:latin typeface="+mj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ファイル処理</a:t>
            </a:r>
            <a:r>
              <a:rPr lang="ja-JP" altLang="en-US"/>
              <a:t>の基本的な流れ</a:t>
            </a:r>
            <a:endParaRPr kumimoji="1" lang="ja-JP" alt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EA29584-6D18-C645-98E9-9D0C7543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20" y="755489"/>
            <a:ext cx="73693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(2)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入力ファイルを読んで、そのまま出力する処理の例 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03979FB-D2E2-6C45-A860-B93865750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17" y="18715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F42A14B-5EA9-554A-91ED-C58463A23A70}"/>
              </a:ext>
            </a:extLst>
          </p:cNvPr>
          <p:cNvSpPr txBox="1"/>
          <p:nvPr/>
        </p:nvSpPr>
        <p:spPr>
          <a:xfrm>
            <a:off x="5456614" y="1496205"/>
            <a:ext cx="3260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0070C0"/>
                </a:solidFill>
              </a:rPr>
              <a:t>①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25CA9F-4EA6-134A-A492-863EB39ADBB4}"/>
              </a:ext>
            </a:extLst>
          </p:cNvPr>
          <p:cNvSpPr txBox="1"/>
          <p:nvPr/>
        </p:nvSpPr>
        <p:spPr>
          <a:xfrm>
            <a:off x="6096000" y="2013963"/>
            <a:ext cx="3554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0070C0"/>
                </a:solidFill>
              </a:rPr>
              <a:t>②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717DBA-3317-BC4A-95D9-6ABF15592FB7}"/>
              </a:ext>
            </a:extLst>
          </p:cNvPr>
          <p:cNvSpPr txBox="1"/>
          <p:nvPr/>
        </p:nvSpPr>
        <p:spPr>
          <a:xfrm>
            <a:off x="7873184" y="2343786"/>
            <a:ext cx="964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>
                <a:solidFill>
                  <a:srgbClr val="0070C0"/>
                </a:solidFill>
              </a:rPr>
              <a:t>⑤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2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ファイル処理</a:t>
            </a:r>
            <a:r>
              <a:rPr lang="ja-JP" altLang="en-US"/>
              <a:t>の基本的な流れ</a:t>
            </a:r>
            <a:endParaRPr kumimoji="1" lang="ja-JP" altLang="en-US"/>
          </a:p>
        </p:txBody>
      </p:sp>
      <p:sp>
        <p:nvSpPr>
          <p:cNvPr id="9" name="テキスト ボックス 241">
            <a:extLst>
              <a:ext uri="{FF2B5EF4-FFF2-40B4-BE49-F238E27FC236}">
                <a16:creationId xmlns:a16="http://schemas.microsoft.com/office/drawing/2014/main" id="{BE0271AC-61E4-AB4B-A066-803DB5EC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86" y="1578548"/>
            <a:ext cx="11248327" cy="459922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レコード入力（入力ファイル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入力レコード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状態）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■入力状態　＝　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+mj-ea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出力レコード　←　入力レコード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+mj-ea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レコード出力（出力ファイル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出力レコード）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>
                <a:latin typeface="+mj-ea"/>
                <a:ea typeface="+mj-ea"/>
                <a:cs typeface="Times New Roman" panose="02020603050405020304" pitchFamily="18" charset="0"/>
              </a:rPr>
              <a:t>    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レコード入力（入力ファイル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入力レコード 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入力状態）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■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C51D88E-667E-5247-B28D-CBB8DAAE7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87" y="919618"/>
            <a:ext cx="73693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(2)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入力ファイルを読んで、そのまま出力する処理の例 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945C604-DB83-2049-83E0-CA0F6440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987" y="1517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BD30F31-B06A-8549-A700-8C731BD09388}"/>
              </a:ext>
            </a:extLst>
          </p:cNvPr>
          <p:cNvCxnSpPr/>
          <p:nvPr/>
        </p:nvCxnSpPr>
        <p:spPr>
          <a:xfrm>
            <a:off x="860796" y="2683492"/>
            <a:ext cx="0" cy="29969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吹き出し 24">
            <a:extLst>
              <a:ext uri="{FF2B5EF4-FFF2-40B4-BE49-F238E27FC236}">
                <a16:creationId xmlns:a16="http://schemas.microsoft.com/office/drawing/2014/main" id="{14BFDFEF-1788-1A4F-915A-58FC51CCA209}"/>
              </a:ext>
            </a:extLst>
          </p:cNvPr>
          <p:cNvSpPr/>
          <p:nvPr/>
        </p:nvSpPr>
        <p:spPr>
          <a:xfrm>
            <a:off x="5635051" y="2175901"/>
            <a:ext cx="3101939" cy="738663"/>
          </a:xfrm>
          <a:prstGeom prst="wedgeRoundRectCallout">
            <a:avLst>
              <a:gd name="adj1" fmla="val -131103"/>
              <a:gd name="adj2" fmla="val -69284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レコードの先読み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26" name="角丸四角形吹き出し 25">
            <a:extLst>
              <a:ext uri="{FF2B5EF4-FFF2-40B4-BE49-F238E27FC236}">
                <a16:creationId xmlns:a16="http://schemas.microsoft.com/office/drawing/2014/main" id="{C3878EB3-E2BC-8246-A7B3-760139911CB4}"/>
              </a:ext>
            </a:extLst>
          </p:cNvPr>
          <p:cNvSpPr/>
          <p:nvPr/>
        </p:nvSpPr>
        <p:spPr>
          <a:xfrm>
            <a:off x="8287609" y="2773254"/>
            <a:ext cx="3821508" cy="800225"/>
          </a:xfrm>
          <a:prstGeom prst="wedgeRoundRectCallout">
            <a:avLst>
              <a:gd name="adj1" fmla="val -77366"/>
              <a:gd name="adj2" fmla="val 38482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レコード構造体へ代入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27" name="角丸四角形吹き出し 26">
            <a:extLst>
              <a:ext uri="{FF2B5EF4-FFF2-40B4-BE49-F238E27FC236}">
                <a16:creationId xmlns:a16="http://schemas.microsoft.com/office/drawing/2014/main" id="{E95B1D53-F8B7-D54F-B204-880D26C74B80}"/>
              </a:ext>
            </a:extLst>
          </p:cNvPr>
          <p:cNvSpPr/>
          <p:nvPr/>
        </p:nvSpPr>
        <p:spPr>
          <a:xfrm>
            <a:off x="9024479" y="4232409"/>
            <a:ext cx="2706602" cy="596773"/>
          </a:xfrm>
          <a:prstGeom prst="wedgeRoundRectCallout">
            <a:avLst>
              <a:gd name="adj1" fmla="val -77366"/>
              <a:gd name="adj2" fmla="val 8585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ファイル書き込み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8047778-E170-2F43-9281-688442AD092F}"/>
              </a:ext>
            </a:extLst>
          </p:cNvPr>
          <p:cNvSpPr/>
          <p:nvPr/>
        </p:nvSpPr>
        <p:spPr>
          <a:xfrm>
            <a:off x="246845" y="925096"/>
            <a:ext cx="116983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>
                <a:latin typeface="+mj-ea"/>
                <a:ea typeface="+mj-ea"/>
                <a:cs typeface="Times New Roman" panose="02020603050405020304" pitchFamily="18" charset="0"/>
              </a:rPr>
              <a:t>基本</a:t>
            </a:r>
            <a:r>
              <a:rPr lang="en-US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13-1</a:t>
            </a: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　試験ファイルを入力して成績ファイルを出力する処理の空欄</a:t>
            </a:r>
            <a:r>
              <a:rPr lang="ja-JP" altLang="ja-JP" sz="2800" kern="100">
                <a:latin typeface="+mj-ea"/>
                <a:ea typeface="+mj-ea"/>
                <a:cs typeface="Times New Roman" panose="02020603050405020304" pitchFamily="18" charset="0"/>
              </a:rPr>
              <a:t>に適切</a:t>
            </a: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な解答</a:t>
            </a:r>
            <a:r>
              <a:rPr lang="ja-JP" altLang="ja-JP" sz="2800" kern="100">
                <a:latin typeface="+mj-ea"/>
                <a:ea typeface="+mj-ea"/>
                <a:cs typeface="Times New Roman" panose="02020603050405020304" pitchFamily="18" charset="0"/>
              </a:rPr>
              <a:t>を選べ</a:t>
            </a: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266700" indent="-266700"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試験ファイルには、受験番号、氏名、国語得点、数学得点、英語得点がレコードとして格納されている。この試験ファイルを読み、</a:t>
            </a:r>
            <a:r>
              <a:rPr lang="ja-JP" altLang="ja-JP" sz="28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試験得点の合計を付加した成績ファイルを作成</a:t>
            </a: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する。得点の合計はつぎの式で計算する。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800" kern="100" dirty="0">
                <a:latin typeface="+mj-ea"/>
                <a:ea typeface="+mj-ea"/>
                <a:cs typeface="Times New Roman" panose="02020603050405020304" pitchFamily="18" charset="0"/>
              </a:rPr>
              <a:t>　　　　得点計　＝　国語　＋　数学　＋英語</a:t>
            </a:r>
            <a:endParaRPr lang="ja-JP" altLang="ja-JP" sz="28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2F88631-4CDC-3345-B8DB-CC987205DF1E}"/>
              </a:ext>
            </a:extLst>
          </p:cNvPr>
          <p:cNvSpPr/>
          <p:nvPr/>
        </p:nvSpPr>
        <p:spPr>
          <a:xfrm>
            <a:off x="294067" y="700841"/>
            <a:ext cx="116038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プログラム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lang="ja-JP" altLang="ja-JP" sz="2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〇ファイル：試験ファイル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〇構造体型：試験レコード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{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整数型：国語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数学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英語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}</a:t>
            </a:r>
            <a:endParaRPr lang="ja-JP" altLang="ja-JP" sz="2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〇整数型：入力状態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〇手続：レコード入力（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file , record , status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   file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で指定したファイルから１レコードを読み込み、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record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で指定した領域に格納する。</a:t>
            </a: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   status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で指定した変数には、</a:t>
            </a:r>
            <a:r>
              <a:rPr lang="ja-JP" altLang="ja-JP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レコードが入力されたときは</a:t>
            </a:r>
            <a:r>
              <a:rPr lang="en-US" altLang="ja-JP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lang="ja-JP" altLang="ja-JP" sz="2400" kern="100" dirty="0" err="1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、</a:t>
            </a:r>
            <a:r>
              <a:rPr lang="ja-JP" altLang="ja-JP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レコードがないときは</a:t>
            </a:r>
            <a:r>
              <a:rPr lang="en-US" altLang="ja-JP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ja-JP" altLang="ja-JP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が格</a:t>
            </a:r>
            <a:endParaRPr lang="en-US" altLang="ja-JP" sz="2400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 dirty="0" err="1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納される</a:t>
            </a:r>
            <a:endParaRPr lang="ja-JP" altLang="ja-JP" sz="2400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〇ファイル：成績ファイル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〇構造体型：成績レコード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{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整数型：国語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数学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英語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合計 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}</a:t>
            </a:r>
            <a:endParaRPr lang="ja-JP" altLang="ja-JP" sz="24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〇手続：レコード出力（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file , record , status 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    record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で指定した領域の内容を、</a:t>
            </a:r>
            <a:r>
              <a:rPr lang="en-US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file</a:t>
            </a:r>
            <a:r>
              <a:rPr lang="ja-JP" altLang="ja-JP" sz="2400" kern="100" dirty="0">
                <a:latin typeface="+mj-ea"/>
                <a:ea typeface="+mj-ea"/>
                <a:cs typeface="Times New Roman" panose="02020603050405020304" pitchFamily="18" charset="0"/>
              </a:rPr>
              <a:t>で指定したファイルへ出力する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2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709F8040-2089-444F-9856-3CFC91B84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7" y="1260398"/>
            <a:ext cx="10986669" cy="41549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■ 【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b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成績レコード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国語　←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試験レコード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国語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・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成績レコード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数学　←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数学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・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成績レコード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英語　←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英語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・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成績レコード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合計　←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国語　＋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　　　　　　　　　　　　</a:t>
            </a:r>
            <a:r>
              <a:rPr kumimoji="0" lang="ja-JP" altLang="en-US" sz="240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en-US" altLang="ja-JP" sz="2400" dirty="0">
                <a:latin typeface="+mj-ea"/>
                <a:ea typeface="+mj-ea"/>
                <a:cs typeface="Times New Roman" panose="02020603050405020304" pitchFamily="18" charset="0"/>
              </a:rPr>
              <a:t>     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数学　＋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lang="en-US" altLang="ja-JP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                            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試験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レコード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英語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・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c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・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ａ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■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47CE517B-A43F-644D-9431-3BF4178A7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4" y="827894"/>
            <a:ext cx="333617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【　</a:t>
            </a:r>
            <a:r>
              <a:rPr kumimoji="0" lang="ja-JP" altLang="ja-JP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ａ　　</a:t>
            </a:r>
            <a:r>
              <a:rPr kumimoji="0" lang="ja-JP" altLang="ja-JP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】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" name="AutoShape 19">
            <a:extLst>
              <a:ext uri="{FF2B5EF4-FFF2-40B4-BE49-F238E27FC236}">
                <a16:creationId xmlns:a16="http://schemas.microsoft.com/office/drawing/2014/main" id="{7AFBB536-D3FE-1743-94EF-4386752FA3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5555" y="1573149"/>
            <a:ext cx="0" cy="355158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509DF6D-4F41-1142-8B25-FE2FAD6B7156}"/>
              </a:ext>
            </a:extLst>
          </p:cNvPr>
          <p:cNvSpPr/>
          <p:nvPr/>
        </p:nvSpPr>
        <p:spPr>
          <a:xfrm>
            <a:off x="4855761" y="4153498"/>
            <a:ext cx="802369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[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解答群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lang="ja-JP" altLang="ja-JP" sz="20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>
                <a:latin typeface="+mj-ea"/>
                <a:ea typeface="+mj-ea"/>
                <a:cs typeface="Times New Roman" panose="02020603050405020304" pitchFamily="18" charset="0"/>
              </a:rPr>
              <a:t>　ア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　入力状態　＝　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endParaRPr lang="ja-JP" altLang="ja-JP" sz="20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イ　入力状態　＝　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endParaRPr lang="ja-JP" altLang="ja-JP" sz="20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266700" algn="just">
              <a:spcAft>
                <a:spcPts val="0"/>
              </a:spcAft>
            </a:pP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ウ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レコード入力（試験ファイル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試験レコード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入力状態 ）</a:t>
            </a:r>
          </a:p>
          <a:p>
            <a:pPr indent="266700" algn="just">
              <a:spcAft>
                <a:spcPts val="0"/>
              </a:spcAft>
            </a:pP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エ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レコード入力（成績ファイル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成績レコード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入力状態 ）</a:t>
            </a:r>
          </a:p>
          <a:p>
            <a:pPr indent="266700" algn="just">
              <a:spcAft>
                <a:spcPts val="0"/>
              </a:spcAft>
            </a:pP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オ　レコード出力（成績ファイル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試験レコード ）</a:t>
            </a:r>
          </a:p>
          <a:p>
            <a:pPr indent="266700" algn="just">
              <a:spcAft>
                <a:spcPts val="0"/>
              </a:spcAft>
            </a:pP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カ　レコード出力（成績ファイル</a:t>
            </a:r>
            <a:r>
              <a:rPr lang="en-US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 , </a:t>
            </a:r>
            <a:r>
              <a:rPr lang="ja-JP" altLang="ja-JP" sz="2000" kern="100" dirty="0">
                <a:latin typeface="+mj-ea"/>
                <a:ea typeface="+mj-ea"/>
                <a:cs typeface="Times New Roman" panose="02020603050405020304" pitchFamily="18" charset="0"/>
              </a:rPr>
              <a:t>成績レコード ）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040AD41-D252-1E44-BC61-95A5454A425A}"/>
              </a:ext>
            </a:extLst>
          </p:cNvPr>
          <p:cNvSpPr/>
          <p:nvPr/>
        </p:nvSpPr>
        <p:spPr>
          <a:xfrm>
            <a:off x="2311809" y="808563"/>
            <a:ext cx="76769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ja-JP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ウ</a:t>
            </a:r>
            <a:r>
              <a:rPr lang="en-US" altLang="ja-JP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 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24C07D8-44C5-DB44-9E2A-CB3B8940DFE3}"/>
              </a:ext>
            </a:extLst>
          </p:cNvPr>
          <p:cNvSpPr/>
          <p:nvPr/>
        </p:nvSpPr>
        <p:spPr>
          <a:xfrm>
            <a:off x="1822576" y="1268833"/>
            <a:ext cx="76769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ア</a:t>
            </a:r>
            <a:r>
              <a:rPr lang="en-US" altLang="ja-JP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 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189A3B4-1498-1A49-98EB-1D4E1BBBD2EC}"/>
              </a:ext>
            </a:extLst>
          </p:cNvPr>
          <p:cNvSpPr/>
          <p:nvPr/>
        </p:nvSpPr>
        <p:spPr>
          <a:xfrm>
            <a:off x="2580364" y="4153498"/>
            <a:ext cx="76769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カ</a:t>
            </a:r>
            <a:r>
              <a:rPr lang="en-US" altLang="ja-JP" sz="2800" kern="100" dirty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 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37" name="角丸四角形吹き出し 36">
            <a:extLst>
              <a:ext uri="{FF2B5EF4-FFF2-40B4-BE49-F238E27FC236}">
                <a16:creationId xmlns:a16="http://schemas.microsoft.com/office/drawing/2014/main" id="{CCE2A811-80F8-1049-85F0-9D98913D197A}"/>
              </a:ext>
            </a:extLst>
          </p:cNvPr>
          <p:cNvSpPr/>
          <p:nvPr/>
        </p:nvSpPr>
        <p:spPr>
          <a:xfrm>
            <a:off x="6010555" y="305483"/>
            <a:ext cx="3101939" cy="738663"/>
          </a:xfrm>
          <a:prstGeom prst="wedgeRoundRectCallout">
            <a:avLst>
              <a:gd name="adj1" fmla="val -75741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レコードの先読み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8" name="角丸四角形吹き出し 37">
            <a:extLst>
              <a:ext uri="{FF2B5EF4-FFF2-40B4-BE49-F238E27FC236}">
                <a16:creationId xmlns:a16="http://schemas.microsoft.com/office/drawing/2014/main" id="{A303F104-DABC-DE47-9AF9-24B806CACEB0}"/>
              </a:ext>
            </a:extLst>
          </p:cNvPr>
          <p:cNvSpPr/>
          <p:nvPr/>
        </p:nvSpPr>
        <p:spPr>
          <a:xfrm>
            <a:off x="853124" y="3524640"/>
            <a:ext cx="2706602" cy="596773"/>
          </a:xfrm>
          <a:prstGeom prst="wedgeRoundRectCallout">
            <a:avLst>
              <a:gd name="adj1" fmla="val 33050"/>
              <a:gd name="adj2" fmla="val 75854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ファイル書き込み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9" name="角丸四角形吹き出し 38">
            <a:extLst>
              <a:ext uri="{FF2B5EF4-FFF2-40B4-BE49-F238E27FC236}">
                <a16:creationId xmlns:a16="http://schemas.microsoft.com/office/drawing/2014/main" id="{072DD873-3B8C-354E-B5C9-6412895D5D4D}"/>
              </a:ext>
            </a:extLst>
          </p:cNvPr>
          <p:cNvSpPr/>
          <p:nvPr/>
        </p:nvSpPr>
        <p:spPr>
          <a:xfrm>
            <a:off x="9605171" y="2311235"/>
            <a:ext cx="3101939" cy="738663"/>
          </a:xfrm>
          <a:prstGeom prst="wedgeRoundRectCallout">
            <a:avLst>
              <a:gd name="adj1" fmla="val -75741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構造体へ代入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0" name="右中かっこ 39">
            <a:extLst>
              <a:ext uri="{FF2B5EF4-FFF2-40B4-BE49-F238E27FC236}">
                <a16:creationId xmlns:a16="http://schemas.microsoft.com/office/drawing/2014/main" id="{55A60682-216E-404B-82EB-0F178CC6A916}"/>
              </a:ext>
            </a:extLst>
          </p:cNvPr>
          <p:cNvSpPr/>
          <p:nvPr/>
        </p:nvSpPr>
        <p:spPr>
          <a:xfrm>
            <a:off x="8347384" y="1506275"/>
            <a:ext cx="765110" cy="295062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5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コントロールブレーク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キーブレーク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処理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AE4E537-BE61-7243-8F7E-B1F13716457E}"/>
              </a:ext>
            </a:extLst>
          </p:cNvPr>
          <p:cNvSpPr/>
          <p:nvPr/>
        </p:nvSpPr>
        <p:spPr>
          <a:xfrm>
            <a:off x="728545" y="900335"/>
            <a:ext cx="118946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ある値をグループごとに集計する場合、コントロールブレークというアル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ゴリズムを使用する。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例えば、以下の成績データをクラスごとに集計する場合、グループは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「クラス」になる。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　　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このグループを識別する項目を「</a:t>
            </a:r>
            <a:r>
              <a:rPr lang="ja-JP" altLang="ja-JP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コントロールキー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」と呼び、</a:t>
            </a:r>
            <a:r>
              <a:rPr lang="ja-JP" altLang="ja-JP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コントロー</a:t>
            </a:r>
            <a:endParaRPr lang="en-US" altLang="ja-JP" sz="2400" kern="100" dirty="0">
              <a:solidFill>
                <a:srgbClr val="C00000"/>
              </a:solidFill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ルキーが変わる</a:t>
            </a:r>
            <a:r>
              <a:rPr lang="en-US" altLang="ja-JP" sz="2400" kern="100" dirty="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ブレークする</a:t>
            </a:r>
            <a:r>
              <a:rPr lang="en-US" altLang="ja-JP" sz="2400" kern="100" dirty="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sz="24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まで集計を行う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ので「コントロールブレーク」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と呼ぶ。</a:t>
            </a:r>
            <a:endParaRPr lang="ja-JP" altLang="ja-JP" sz="2400" kern="100" dirty="0">
              <a:latin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コントロールブレーク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キーブレーク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処理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7B8CC6-CC33-4B45-8D0B-9BE5F9D7A276}"/>
              </a:ext>
            </a:extLst>
          </p:cNvPr>
          <p:cNvSpPr/>
          <p:nvPr/>
        </p:nvSpPr>
        <p:spPr>
          <a:xfrm>
            <a:off x="416311" y="700841"/>
            <a:ext cx="120284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コントロールキーごとに値を集計する手順は以下のようになる。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①　レコード入力する。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②　レコードが存在する間、以下を繰り返す。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③　コントロールキー「クラス」をワーク領域「</a:t>
            </a:r>
            <a:r>
              <a:rPr lang="en-US" altLang="ja-JP" sz="2400" kern="100" dirty="0" err="1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wClass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」に退避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代入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 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 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④　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　</a:t>
            </a:r>
            <a:endParaRPr lang="en-US" altLang="ja-JP" sz="2400" kern="100" dirty="0"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      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⑤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</a:t>
            </a:r>
            <a:r>
              <a:rPr lang="ja-JP" altLang="ja-JP" sz="2400" kern="100">
                <a:uFill>
                  <a:solidFill>
                    <a:srgbClr val="FF0000"/>
                  </a:solidFill>
                </a:uFill>
                <a:latin typeface="+mj-ea"/>
                <a:cs typeface="Times New Roman" panose="02020603050405020304" pitchFamily="18" charset="0"/>
              </a:rPr>
              <a:t>レコードが存在し、かつコントロールキー「クラス」とワーク領域</a:t>
            </a:r>
            <a:endParaRPr lang="en-US" altLang="ja-JP" sz="2400" kern="100" dirty="0">
              <a:uFill>
                <a:solidFill>
                  <a:srgbClr val="FF0000"/>
                </a:solidFill>
              </a:uFill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>
                <a:uFill>
                  <a:solidFill>
                    <a:srgbClr val="FF0000"/>
                  </a:solidFill>
                </a:uFill>
                <a:latin typeface="+mj-ea"/>
                <a:cs typeface="Times New Roman" panose="02020603050405020304" pitchFamily="18" charset="0"/>
              </a:rPr>
              <a:t>　　　　　</a:t>
            </a:r>
            <a:r>
              <a:rPr lang="ja-JP" altLang="ja-JP" sz="2400" kern="100">
                <a:uFill>
                  <a:solidFill>
                    <a:srgbClr val="FF0000"/>
                  </a:solidFill>
                </a:uFill>
                <a:latin typeface="+mj-ea"/>
                <a:cs typeface="Times New Roman" panose="02020603050405020304" pitchFamily="18" charset="0"/>
              </a:rPr>
              <a:t>「</a:t>
            </a:r>
            <a:r>
              <a:rPr lang="en-US" altLang="ja-JP" sz="2400" kern="100" dirty="0" err="1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  <a:latin typeface="+mj-ea"/>
                <a:cs typeface="Times New Roman" panose="02020603050405020304" pitchFamily="18" charset="0"/>
              </a:rPr>
              <a:t>wClass</a:t>
            </a:r>
            <a:r>
              <a:rPr lang="ja-JP" altLang="ja-JP" sz="2400" kern="100">
                <a:uFill>
                  <a:solidFill>
                    <a:srgbClr val="FF0000"/>
                  </a:solidFill>
                </a:uFill>
                <a:latin typeface="+mj-ea"/>
                <a:cs typeface="Times New Roman" panose="02020603050405020304" pitchFamily="18" charset="0"/>
              </a:rPr>
              <a:t>」が等しい間、繰り返す。</a:t>
            </a:r>
          </a:p>
          <a:p>
            <a:pPr algn="just">
              <a:spcAft>
                <a:spcPts val="0"/>
              </a:spcAft>
            </a:pPr>
            <a:endParaRPr lang="ja-JP" altLang="ja-JP" sz="2400" u="dash" kern="100">
              <a:uFill>
                <a:solidFill>
                  <a:srgbClr val="FF0000"/>
                </a:solidFill>
              </a:uFill>
              <a:latin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　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➅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点数を合計領域「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sum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」に足す。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　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➆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入力したレコードで明細行を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1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行出力する。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　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⑧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レコードを入力する。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</a:t>
            </a:r>
            <a:r>
              <a:rPr lang="ja-JP" altLang="en-US" sz="2400" kern="100">
                <a:latin typeface="+mj-ea"/>
                <a:cs typeface="Times New Roman" panose="02020603050405020304" pitchFamily="18" charset="0"/>
              </a:rPr>
              <a:t>⑨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合計領域「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sum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」の値で集計行を</a:t>
            </a:r>
            <a:r>
              <a:rPr lang="en-US" altLang="ja-JP" sz="2400" kern="100" dirty="0">
                <a:latin typeface="+mj-ea"/>
                <a:cs typeface="Times New Roman" panose="02020603050405020304" pitchFamily="18" charset="0"/>
              </a:rPr>
              <a:t>1</a:t>
            </a: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行出力する。</a:t>
            </a:r>
          </a:p>
          <a:p>
            <a:pPr algn="just">
              <a:spcAft>
                <a:spcPts val="0"/>
              </a:spcAft>
            </a:pPr>
            <a:r>
              <a:rPr lang="ja-JP" altLang="ja-JP" sz="2400" kern="100">
                <a:latin typeface="+mj-ea"/>
                <a:cs typeface="Times New Roman" panose="02020603050405020304" pitchFamily="18" charset="0"/>
              </a:rPr>
              <a:t>　　　</a:t>
            </a:r>
            <a:endParaRPr lang="ja-JP" altLang="ja-JP" sz="2400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116A85-7B7A-8240-825F-69A2CD35A9C3}"/>
              </a:ext>
            </a:extLst>
          </p:cNvPr>
          <p:cNvSpPr/>
          <p:nvPr/>
        </p:nvSpPr>
        <p:spPr>
          <a:xfrm>
            <a:off x="1756486" y="2547500"/>
            <a:ext cx="5032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8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合計領域「</a:t>
            </a:r>
            <a:r>
              <a:rPr lang="en-US" altLang="ja-JP" sz="2800" kern="100" dirty="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sum</a:t>
            </a:r>
            <a:r>
              <a:rPr lang="ja-JP" altLang="ja-JP" sz="28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」を初期化する</a:t>
            </a:r>
            <a:endParaRPr lang="ja-JP" altLang="ja-JP" sz="2800" kern="100" dirty="0">
              <a:solidFill>
                <a:srgbClr val="C0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6" name="角丸四角形吹き出し 5">
            <a:extLst>
              <a:ext uri="{FF2B5EF4-FFF2-40B4-BE49-F238E27FC236}">
                <a16:creationId xmlns:a16="http://schemas.microsoft.com/office/drawing/2014/main" id="{8FE2B1DB-0E0C-AF46-AF35-B0750A805DAC}"/>
              </a:ext>
            </a:extLst>
          </p:cNvPr>
          <p:cNvSpPr/>
          <p:nvPr/>
        </p:nvSpPr>
        <p:spPr>
          <a:xfrm>
            <a:off x="9090061" y="995133"/>
            <a:ext cx="3101939" cy="738663"/>
          </a:xfrm>
          <a:prstGeom prst="wedgeRoundRectCallout">
            <a:avLst>
              <a:gd name="adj1" fmla="val -63518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コントロールキー</a:t>
            </a:r>
            <a:endParaRPr kumimoji="1" lang="en-US" altLang="ja-JP" sz="2400" dirty="0">
              <a:solidFill>
                <a:srgbClr val="C00000"/>
              </a:solidFill>
            </a:endParaRPr>
          </a:p>
          <a:p>
            <a:r>
              <a:rPr kumimoji="1" lang="ja-JP" altLang="en-US" sz="2400">
                <a:solidFill>
                  <a:srgbClr val="C00000"/>
                </a:solidFill>
              </a:rPr>
              <a:t>の退避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0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04EDF59-172C-0847-833D-CBC924F29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88" y="3630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フローチャート : 書類 198">
            <a:extLst>
              <a:ext uri="{FF2B5EF4-FFF2-40B4-BE49-F238E27FC236}">
                <a16:creationId xmlns:a16="http://schemas.microsoft.com/office/drawing/2014/main" id="{3EE2669F-F771-5249-A0A7-88F4490AF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551" y="1840399"/>
            <a:ext cx="8372755" cy="4224225"/>
          </a:xfrm>
          <a:prstGeom prst="flowChart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8890" numCol="1" anchor="t" anchorCtr="0" compatLnSpc="1">
            <a:prstTxWarp prst="textNoShape">
              <a:avLst/>
            </a:prstTxWarp>
          </a:bodyPr>
          <a:lstStyle>
            <a:lvl1pPr indent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クラス　番号　 氏名　 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 点数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1     101   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電子太郎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	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80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1     102   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電子花子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	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70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 ・　　　　・　　　 ・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　　　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・　　　　・       ・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    クラス平均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  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80.5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2     201    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山田二郎	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65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・        ・         ・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2     240    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中山三郎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	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  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80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           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クラス平均　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78.3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EEAF756C-F6F7-7440-9CC3-8C792F7D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096"/>
            <a:ext cx="12192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基本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13-2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クラス、番号順に並んでいる成績ファイルを読んで、学生の番号、氏名、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点数とクラス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毎の平均点を印刷ファイルに出力するプログラムの空欄を埋めて</a:t>
            </a:r>
            <a:r>
              <a:rPr kumimoji="0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完成する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角丸四角形吹き出し 14">
            <a:extLst>
              <a:ext uri="{FF2B5EF4-FFF2-40B4-BE49-F238E27FC236}">
                <a16:creationId xmlns:a16="http://schemas.microsoft.com/office/drawing/2014/main" id="{DDDBE8B5-8C05-E240-A98E-0074D0C72B61}"/>
              </a:ext>
            </a:extLst>
          </p:cNvPr>
          <p:cNvSpPr/>
          <p:nvPr/>
        </p:nvSpPr>
        <p:spPr>
          <a:xfrm>
            <a:off x="7615367" y="2900552"/>
            <a:ext cx="3101939" cy="738663"/>
          </a:xfrm>
          <a:prstGeom prst="wedgeRoundRectCallout">
            <a:avLst>
              <a:gd name="adj1" fmla="val -63518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>
                <a:solidFill>
                  <a:srgbClr val="C00000"/>
                </a:solidFill>
              </a:rPr>
              <a:t>1</a:t>
            </a:r>
            <a:r>
              <a:rPr kumimoji="1" lang="ja-JP" altLang="en-US" sz="2400">
                <a:solidFill>
                  <a:srgbClr val="C00000"/>
                </a:solidFill>
              </a:rPr>
              <a:t>組の集計行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7E6FED6C-0431-D146-83DB-8B9D0CB0DA22}"/>
              </a:ext>
            </a:extLst>
          </p:cNvPr>
          <p:cNvSpPr/>
          <p:nvPr/>
        </p:nvSpPr>
        <p:spPr>
          <a:xfrm>
            <a:off x="8589178" y="4290011"/>
            <a:ext cx="3101939" cy="738663"/>
          </a:xfrm>
          <a:prstGeom prst="wedgeRoundRectCallout">
            <a:avLst>
              <a:gd name="adj1" fmla="val -63518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C00000"/>
                </a:solidFill>
              </a:rPr>
              <a:t>２</a:t>
            </a:r>
            <a:r>
              <a:rPr kumimoji="1" lang="ja-JP" altLang="en-US" sz="2400">
                <a:solidFill>
                  <a:srgbClr val="C00000"/>
                </a:solidFill>
              </a:rPr>
              <a:t>組の集計行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1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1B1758-0076-4644-B05F-A9E57B2274A2}"/>
              </a:ext>
            </a:extLst>
          </p:cNvPr>
          <p:cNvSpPr/>
          <p:nvPr/>
        </p:nvSpPr>
        <p:spPr>
          <a:xfrm>
            <a:off x="537274" y="895756"/>
            <a:ext cx="1035932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2200">
                <a:latin typeface="+mj-ea"/>
                <a:cs typeface="Times New Roman" panose="02020603050405020304" pitchFamily="18" charset="0"/>
              </a:rPr>
              <a:t>・印刷レコード出力（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"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クラス　番号　氏名　　　　点数”）</a:t>
            </a:r>
            <a:endParaRPr lang="ja-JP" altLang="en-US" sz="220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・レコード入力（成績ファイル，成績レコード，入力状態）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j-ea"/>
                <a:cs typeface="Times New Roman" panose="02020603050405020304" pitchFamily="18" charset="0"/>
              </a:rPr>
              <a:t>■</a:t>
            </a:r>
            <a:r>
              <a:rPr lang="ja-JP" altLang="ja-JP" sz="2200">
                <a:latin typeface="+mj-ea"/>
                <a:cs typeface="Times New Roman" panose="02020603050405020304" pitchFamily="18" charset="0"/>
              </a:rPr>
              <a:t>入力状態 ＝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 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0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	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・合計点 ← 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0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	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・合計人数 ← 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0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	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・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W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クラス ←      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【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　　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 a 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　　　　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  】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j-ea"/>
              </a:rPr>
              <a:t>　　　　</a:t>
            </a:r>
            <a:r>
              <a:rPr lang="ja-JP" altLang="ja-JP" sz="2200">
                <a:latin typeface="+mn-ea"/>
                <a:cs typeface="Times New Roman" panose="02020603050405020304" pitchFamily="18" charset="0"/>
              </a:rPr>
              <a:t>■ 入力状態 ＝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0 and 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成績レコード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.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クラス ＝ 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W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クラス</a:t>
            </a:r>
            <a:endParaRPr lang="ja-JP" altLang="en-US" sz="220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・印刷レコード出力（クラス，番号，氏名，点数）</a:t>
            </a:r>
            <a:endParaRPr lang="ja-JP" altLang="en-US" sz="220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・合計点 ←        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 b 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   】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</a:t>
            </a:r>
            <a:endParaRPr lang="en-US" altLang="ja-JP" sz="2200" dirty="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・合計人数 ←      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c </a:t>
            </a: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2200" dirty="0">
                <a:latin typeface="+mn-ea"/>
                <a:cs typeface="Times New Roman" panose="02020603050405020304" pitchFamily="18" charset="0"/>
              </a:rPr>
              <a:t>   】</a:t>
            </a:r>
            <a:endParaRPr lang="en-US" altLang="ja-JP" sz="2200" dirty="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n-ea"/>
                <a:cs typeface="Times New Roman" panose="02020603050405020304" pitchFamily="18" charset="0"/>
              </a:rPr>
              <a:t>　　　　　・レコード入力（成績ファイル，成績レコード，入力状態）</a:t>
            </a:r>
            <a:endParaRPr lang="ja-JP" altLang="en-US" sz="220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 </a:t>
            </a:r>
            <a:r>
              <a:rPr lang="en-US" altLang="ja-JP" sz="22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</a:t>
            </a:r>
            <a:r>
              <a:rPr lang="ja-JP" altLang="en-US" sz="22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■　　</a:t>
            </a:r>
            <a:endParaRPr lang="en-US" altLang="ja-JP" sz="22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</a:t>
            </a:r>
            <a:r>
              <a:rPr lang="en-US" altLang="ja-JP" sz="22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・   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【                    d                   】</a:t>
            </a:r>
            <a:endParaRPr lang="en-US" altLang="ja-JP" sz="2200" dirty="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　　　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 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 ・印刷レコード出力（</a:t>
            </a:r>
            <a:r>
              <a:rPr lang="en-US" altLang="ja-JP" sz="2200" dirty="0">
                <a:latin typeface="+mj-ea"/>
                <a:cs typeface="Times New Roman" panose="02020603050405020304" pitchFamily="18" charset="0"/>
              </a:rPr>
              <a:t>"</a:t>
            </a:r>
            <a:r>
              <a:rPr lang="ja-JP" altLang="en-US" sz="2200">
                <a:latin typeface="+mj-ea"/>
                <a:cs typeface="Times New Roman" panose="02020603050405020304" pitchFamily="18" charset="0"/>
              </a:rPr>
              <a:t>クラス平均”，平均点）</a:t>
            </a:r>
            <a:endParaRPr lang="ja-JP" altLang="en-US" sz="2200">
              <a:latin typeface="+mj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20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endParaRPr lang="ja-JP" altLang="en-US" sz="220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20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200" dirty="0">
              <a:latin typeface="+mj-ea"/>
            </a:endParaRPr>
          </a:p>
        </p:txBody>
      </p:sp>
      <p:sp>
        <p:nvSpPr>
          <p:cNvPr id="30" name="角丸四角形吹き出し 29">
            <a:extLst>
              <a:ext uri="{FF2B5EF4-FFF2-40B4-BE49-F238E27FC236}">
                <a16:creationId xmlns:a16="http://schemas.microsoft.com/office/drawing/2014/main" id="{D1655E83-6B96-7041-9711-980581053A25}"/>
              </a:ext>
            </a:extLst>
          </p:cNvPr>
          <p:cNvSpPr/>
          <p:nvPr/>
        </p:nvSpPr>
        <p:spPr>
          <a:xfrm>
            <a:off x="6514987" y="114489"/>
            <a:ext cx="3310938" cy="738663"/>
          </a:xfrm>
          <a:prstGeom prst="wedgeRoundRectCallout">
            <a:avLst>
              <a:gd name="adj1" fmla="val -63518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見出し（タイトル）行出力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1" name="角丸四角形吹き出し 30">
            <a:extLst>
              <a:ext uri="{FF2B5EF4-FFF2-40B4-BE49-F238E27FC236}">
                <a16:creationId xmlns:a16="http://schemas.microsoft.com/office/drawing/2014/main" id="{4630D381-72B0-1E4D-A337-9D3817031ED0}"/>
              </a:ext>
            </a:extLst>
          </p:cNvPr>
          <p:cNvSpPr/>
          <p:nvPr/>
        </p:nvSpPr>
        <p:spPr>
          <a:xfrm>
            <a:off x="8387699" y="1048067"/>
            <a:ext cx="1236749" cy="738663"/>
          </a:xfrm>
          <a:prstGeom prst="wedgeRoundRectCallout">
            <a:avLst>
              <a:gd name="adj1" fmla="val -78556"/>
              <a:gd name="adj2" fmla="val 16075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先読み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2" name="角丸四角形吹き出し 31">
            <a:extLst>
              <a:ext uri="{FF2B5EF4-FFF2-40B4-BE49-F238E27FC236}">
                <a16:creationId xmlns:a16="http://schemas.microsoft.com/office/drawing/2014/main" id="{33AC79F4-9361-EE48-AE3D-DA89C0FFFBEF}"/>
              </a:ext>
            </a:extLst>
          </p:cNvPr>
          <p:cNvSpPr/>
          <p:nvPr/>
        </p:nvSpPr>
        <p:spPr>
          <a:xfrm>
            <a:off x="8073478" y="1947855"/>
            <a:ext cx="3813722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次のクラスへ移る前処理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3" name="右中かっこ 32">
            <a:extLst>
              <a:ext uri="{FF2B5EF4-FFF2-40B4-BE49-F238E27FC236}">
                <a16:creationId xmlns:a16="http://schemas.microsoft.com/office/drawing/2014/main" id="{998A4371-194B-CC41-9DD0-ABBA3B78C6AB}"/>
              </a:ext>
            </a:extLst>
          </p:cNvPr>
          <p:cNvSpPr/>
          <p:nvPr/>
        </p:nvSpPr>
        <p:spPr>
          <a:xfrm>
            <a:off x="6732992" y="1744076"/>
            <a:ext cx="765110" cy="12747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>
            <a:extLst>
              <a:ext uri="{FF2B5EF4-FFF2-40B4-BE49-F238E27FC236}">
                <a16:creationId xmlns:a16="http://schemas.microsoft.com/office/drawing/2014/main" id="{B6AA77EB-D2D6-124F-9AA7-98D16C61725D}"/>
              </a:ext>
            </a:extLst>
          </p:cNvPr>
          <p:cNvSpPr/>
          <p:nvPr/>
        </p:nvSpPr>
        <p:spPr>
          <a:xfrm>
            <a:off x="4840634" y="1912750"/>
            <a:ext cx="1892358" cy="738663"/>
          </a:xfrm>
          <a:prstGeom prst="wedgeRoundRectCallout">
            <a:avLst>
              <a:gd name="adj1" fmla="val -64771"/>
              <a:gd name="adj2" fmla="val 4544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集計クラスを退避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5" name="角丸四角形吹き出し 34">
            <a:extLst>
              <a:ext uri="{FF2B5EF4-FFF2-40B4-BE49-F238E27FC236}">
                <a16:creationId xmlns:a16="http://schemas.microsoft.com/office/drawing/2014/main" id="{4875A698-4906-C94B-B1A2-5469217066AE}"/>
              </a:ext>
            </a:extLst>
          </p:cNvPr>
          <p:cNvSpPr/>
          <p:nvPr/>
        </p:nvSpPr>
        <p:spPr>
          <a:xfrm>
            <a:off x="10390475" y="3429000"/>
            <a:ext cx="1801525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クラス毎の集計処理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6" name="右中かっこ 35">
            <a:extLst>
              <a:ext uri="{FF2B5EF4-FFF2-40B4-BE49-F238E27FC236}">
                <a16:creationId xmlns:a16="http://schemas.microsoft.com/office/drawing/2014/main" id="{2FF4C1BB-3641-9043-AD4E-0D7FF0960C7C}"/>
              </a:ext>
            </a:extLst>
          </p:cNvPr>
          <p:cNvSpPr/>
          <p:nvPr/>
        </p:nvSpPr>
        <p:spPr>
          <a:xfrm>
            <a:off x="9110573" y="3225955"/>
            <a:ext cx="765110" cy="12747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吹き出し 36">
            <a:extLst>
              <a:ext uri="{FF2B5EF4-FFF2-40B4-BE49-F238E27FC236}">
                <a16:creationId xmlns:a16="http://schemas.microsoft.com/office/drawing/2014/main" id="{3654218B-B80A-074A-9438-1974CEE33531}"/>
              </a:ext>
            </a:extLst>
          </p:cNvPr>
          <p:cNvSpPr/>
          <p:nvPr/>
        </p:nvSpPr>
        <p:spPr>
          <a:xfrm>
            <a:off x="9643215" y="4979155"/>
            <a:ext cx="1801525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クラス毎の集計後処理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38" name="右中かっこ 37">
            <a:extLst>
              <a:ext uri="{FF2B5EF4-FFF2-40B4-BE49-F238E27FC236}">
                <a16:creationId xmlns:a16="http://schemas.microsoft.com/office/drawing/2014/main" id="{1063458D-DB40-2A48-9B41-BE9FC9D31034}"/>
              </a:ext>
            </a:extLst>
          </p:cNvPr>
          <p:cNvSpPr/>
          <p:nvPr/>
        </p:nvSpPr>
        <p:spPr>
          <a:xfrm>
            <a:off x="8363313" y="4776110"/>
            <a:ext cx="765110" cy="12747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AF99B6-9312-AD40-8754-0A48E5DF9155}"/>
              </a:ext>
            </a:extLst>
          </p:cNvPr>
          <p:cNvSpPr/>
          <p:nvPr/>
        </p:nvSpPr>
        <p:spPr>
          <a:xfrm>
            <a:off x="4270222" y="2650447"/>
            <a:ext cx="237757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b="1" kern="100">
                <a:latin typeface="+mj-ea"/>
                <a:cs typeface="Times New Roman" panose="02020603050405020304" pitchFamily="18" charset="0"/>
              </a:rPr>
              <a:t>成績レコード</a:t>
            </a:r>
            <a:r>
              <a:rPr lang="en-US" altLang="ja-JP" b="1" kern="100" dirty="0">
                <a:latin typeface="+mj-ea"/>
                <a:cs typeface="Times New Roman" panose="02020603050405020304" pitchFamily="18" charset="0"/>
              </a:rPr>
              <a:t>.</a:t>
            </a:r>
            <a:r>
              <a:rPr lang="ja-JP" altLang="en-US" b="1" kern="100">
                <a:latin typeface="+mj-ea"/>
                <a:cs typeface="Times New Roman" panose="02020603050405020304" pitchFamily="18" charset="0"/>
              </a:rPr>
              <a:t>クラス</a:t>
            </a:r>
            <a:endParaRPr lang="ja-JP" altLang="en-US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999D92-403B-634F-B57F-1421D8BB795F}"/>
              </a:ext>
            </a:extLst>
          </p:cNvPr>
          <p:cNvSpPr/>
          <p:nvPr/>
        </p:nvSpPr>
        <p:spPr>
          <a:xfrm>
            <a:off x="4946993" y="3634967"/>
            <a:ext cx="341632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b="1" kern="100">
                <a:latin typeface="+mj-ea"/>
                <a:cs typeface="Times New Roman" panose="02020603050405020304" pitchFamily="18" charset="0"/>
              </a:rPr>
              <a:t>合計点 </a:t>
            </a:r>
            <a:r>
              <a:rPr lang="en-US" altLang="ja-JP" b="1" kern="100" dirty="0">
                <a:latin typeface="+mj-ea"/>
                <a:cs typeface="Times New Roman" panose="02020603050405020304" pitchFamily="18" charset="0"/>
              </a:rPr>
              <a:t>+ </a:t>
            </a:r>
            <a:r>
              <a:rPr lang="ja-JP" altLang="en-US" b="1" kern="100">
                <a:latin typeface="+mj-ea"/>
                <a:cs typeface="Times New Roman" panose="02020603050405020304" pitchFamily="18" charset="0"/>
              </a:rPr>
              <a:t>　成績レコード</a:t>
            </a:r>
            <a:r>
              <a:rPr lang="en-US" altLang="ja-JP" b="1" kern="100" dirty="0">
                <a:latin typeface="+mj-ea"/>
                <a:cs typeface="Times New Roman" panose="02020603050405020304" pitchFamily="18" charset="0"/>
              </a:rPr>
              <a:t>.</a:t>
            </a:r>
            <a:r>
              <a:rPr lang="ja-JP" altLang="en-US" b="1" kern="100">
                <a:latin typeface="+mj-ea"/>
                <a:cs typeface="Times New Roman" panose="02020603050405020304" pitchFamily="18" charset="0"/>
              </a:rPr>
              <a:t>点数</a:t>
            </a:r>
            <a:endParaRPr lang="ja-JP" altLang="en-US" b="1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6553FC1-849F-9F47-B3F7-C8413F6C855B}"/>
              </a:ext>
            </a:extLst>
          </p:cNvPr>
          <p:cNvSpPr/>
          <p:nvPr/>
        </p:nvSpPr>
        <p:spPr>
          <a:xfrm>
            <a:off x="5574540" y="3963412"/>
            <a:ext cx="2108269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b="1" kern="100" dirty="0">
                <a:latin typeface="+mj-ea"/>
                <a:cs typeface="Times New Roman" panose="02020603050405020304" pitchFamily="18" charset="0"/>
              </a:rPr>
              <a:t>合計人数 </a:t>
            </a:r>
            <a:r>
              <a:rPr lang="en-US" altLang="ja-JP" sz="2000" b="1" kern="100" dirty="0">
                <a:latin typeface="+mj-ea"/>
                <a:cs typeface="Times New Roman" panose="02020603050405020304" pitchFamily="18" charset="0"/>
              </a:rPr>
              <a:t>+ </a:t>
            </a:r>
            <a:r>
              <a:rPr lang="ja-JP" altLang="en-US" sz="2000" b="1" kern="100" dirty="0">
                <a:latin typeface="+mj-ea"/>
                <a:cs typeface="Times New Roman" panose="02020603050405020304" pitchFamily="18" charset="0"/>
              </a:rPr>
              <a:t>　１</a:t>
            </a:r>
            <a:endParaRPr lang="ja-JP" altLang="en-US" sz="2000" b="1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D804858-4236-3F46-8A8F-823B9019E939}"/>
              </a:ext>
            </a:extLst>
          </p:cNvPr>
          <p:cNvSpPr/>
          <p:nvPr/>
        </p:nvSpPr>
        <p:spPr>
          <a:xfrm>
            <a:off x="2867186" y="4867404"/>
            <a:ext cx="4981335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000" b="1" kern="100" dirty="0">
                <a:latin typeface="+mj-ea"/>
                <a:cs typeface="Times New Roman" panose="02020603050405020304" pitchFamily="18" charset="0"/>
              </a:rPr>
              <a:t>平均点　←  合計点  ／　合計人数</a:t>
            </a:r>
            <a:endParaRPr lang="ja-JP" altLang="en-US" sz="2000" b="1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B5103ED-617F-C447-9EFA-8940F0016CEC}"/>
              </a:ext>
            </a:extLst>
          </p:cNvPr>
          <p:cNvCxnSpPr>
            <a:cxnSpLocks/>
          </p:cNvCxnSpPr>
          <p:nvPr/>
        </p:nvCxnSpPr>
        <p:spPr>
          <a:xfrm>
            <a:off x="800237" y="1930519"/>
            <a:ext cx="0" cy="37170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7D77680-F935-FF48-9560-A52AB3BF5A18}"/>
              </a:ext>
            </a:extLst>
          </p:cNvPr>
          <p:cNvCxnSpPr>
            <a:cxnSpLocks/>
          </p:cNvCxnSpPr>
          <p:nvPr/>
        </p:nvCxnSpPr>
        <p:spPr>
          <a:xfrm>
            <a:off x="1900904" y="3130242"/>
            <a:ext cx="0" cy="164586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9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なぜファイルのアルゴリズムを学ぶのか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E6DD34-8560-3843-9E5B-BBD0C90F01F7}"/>
              </a:ext>
            </a:extLst>
          </p:cNvPr>
          <p:cNvSpPr txBox="1"/>
          <p:nvPr/>
        </p:nvSpPr>
        <p:spPr>
          <a:xfrm>
            <a:off x="1295400" y="1338119"/>
            <a:ext cx="56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①</a:t>
            </a:r>
            <a:endParaRPr lang="ja-JP" altLang="ja-JP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1E152D-257A-FE4A-B265-8E4B0105C90A}"/>
              </a:ext>
            </a:extLst>
          </p:cNvPr>
          <p:cNvSpPr txBox="1"/>
          <p:nvPr/>
        </p:nvSpPr>
        <p:spPr>
          <a:xfrm>
            <a:off x="1863793" y="1338119"/>
            <a:ext cx="868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世界中のシステムは、</a:t>
            </a:r>
            <a:r>
              <a:rPr kumimoji="1" lang="en-US" altLang="ja-JP" sz="2800" dirty="0"/>
              <a:t>(</a:t>
            </a:r>
            <a:r>
              <a:rPr kumimoji="1" lang="ja-JP" altLang="en-US" sz="2800"/>
              <a:t>今の所</a:t>
            </a:r>
            <a:r>
              <a:rPr kumimoji="1" lang="en-US" altLang="ja-JP" sz="2800" dirty="0"/>
              <a:t>)</a:t>
            </a:r>
            <a:r>
              <a:rPr kumimoji="1" lang="ja-JP" altLang="en-US" sz="2800"/>
              <a:t>ファイルを使っている</a:t>
            </a:r>
            <a:endParaRPr kumimoji="1" lang="en-US" altLang="ja-JP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566823-5A19-E94B-A05E-AFBE508F9E70}"/>
              </a:ext>
            </a:extLst>
          </p:cNvPr>
          <p:cNvSpPr txBox="1"/>
          <p:nvPr/>
        </p:nvSpPr>
        <p:spPr>
          <a:xfrm>
            <a:off x="1295400" y="2435623"/>
            <a:ext cx="56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②</a:t>
            </a:r>
            <a:endParaRPr lang="ja-JP" altLang="ja-JP" sz="2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882C9B-2401-9C4B-B9C9-051D35564547}"/>
              </a:ext>
            </a:extLst>
          </p:cNvPr>
          <p:cNvSpPr txBox="1"/>
          <p:nvPr/>
        </p:nvSpPr>
        <p:spPr>
          <a:xfrm>
            <a:off x="1295400" y="5063564"/>
            <a:ext cx="56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③</a:t>
            </a:r>
            <a:endParaRPr lang="ja-JP" altLang="ja-JP" sz="2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F3A4D7-CC44-7B4B-B90D-6A92B4B28169}"/>
              </a:ext>
            </a:extLst>
          </p:cNvPr>
          <p:cNvSpPr txBox="1"/>
          <p:nvPr/>
        </p:nvSpPr>
        <p:spPr>
          <a:xfrm>
            <a:off x="1863793" y="5063564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日本語で書く疑似言語に慣れる</a:t>
            </a:r>
            <a:endParaRPr kumimoji="1" lang="en-US" altLang="ja-JP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71B5FC-E0D3-D847-A370-1795D1A3C5E7}"/>
              </a:ext>
            </a:extLst>
          </p:cNvPr>
          <p:cNvSpPr txBox="1"/>
          <p:nvPr/>
        </p:nvSpPr>
        <p:spPr>
          <a:xfrm>
            <a:off x="2248079" y="2914229"/>
            <a:ext cx="8648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そもそもファイルを大規模に、アクセスしやすくしたものがデータベース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746A62-2F19-4949-B181-96E01CC94917}"/>
              </a:ext>
            </a:extLst>
          </p:cNvPr>
          <p:cNvSpPr txBox="1"/>
          <p:nvPr/>
        </p:nvSpPr>
        <p:spPr>
          <a:xfrm>
            <a:off x="1961535" y="2435623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データベースと関連する</a:t>
            </a:r>
            <a:endParaRPr kumimoji="1" lang="en-US" altLang="ja-JP" sz="2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746FC31-C106-154B-BAFB-5F02FFC53B77}"/>
              </a:ext>
            </a:extLst>
          </p:cNvPr>
          <p:cNvSpPr txBox="1"/>
          <p:nvPr/>
        </p:nvSpPr>
        <p:spPr>
          <a:xfrm>
            <a:off x="2248078" y="1817621"/>
            <a:ext cx="6596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今後、授業でファイルを使うプログラミングが増えます</a:t>
            </a:r>
          </a:p>
        </p:txBody>
      </p:sp>
    </p:spTree>
    <p:extLst>
      <p:ext uri="{BB962C8B-B14F-4D97-AF65-F5344CB8AC3E}">
        <p14:creationId xmlns:p14="http://schemas.microsoft.com/office/powerpoint/2010/main" val="36696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1" grpId="0"/>
      <p:bldP spid="6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コントロールブレーク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キーブレーク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処理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B323F70-1972-BF4D-AC05-DE764737F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3738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89C5F4-ADB0-AB4A-B543-7194D05D8B17}"/>
              </a:ext>
            </a:extLst>
          </p:cNvPr>
          <p:cNvSpPr/>
          <p:nvPr/>
        </p:nvSpPr>
        <p:spPr>
          <a:xfrm>
            <a:off x="283872" y="896262"/>
            <a:ext cx="121245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/>
              <a:t>キー</a:t>
            </a:r>
            <a:r>
              <a:rPr lang="ja-JP" altLang="ja-JP" sz="2400" dirty="0"/>
              <a:t>が２つあるコントロールブレーク</a:t>
            </a:r>
            <a:r>
              <a:rPr lang="en-US" altLang="ja-JP" sz="2400" dirty="0"/>
              <a:t>(</a:t>
            </a:r>
            <a:r>
              <a:rPr lang="ja-JP" altLang="ja-JP" sz="2400" dirty="0"/>
              <a:t>キーブレーク</a:t>
            </a:r>
            <a:r>
              <a:rPr lang="en-US" altLang="ja-JP" sz="2400" dirty="0"/>
              <a:t>)</a:t>
            </a:r>
            <a:r>
              <a:rPr lang="ja-JP" altLang="ja-JP" sz="2400" dirty="0"/>
              <a:t>処理</a:t>
            </a:r>
          </a:p>
          <a:p>
            <a:r>
              <a:rPr lang="ja-JP" altLang="ja-JP" sz="2400"/>
              <a:t>クラス</a:t>
            </a:r>
            <a:r>
              <a:rPr lang="ja-JP" altLang="ja-JP" sz="2400" dirty="0">
                <a:solidFill>
                  <a:srgbClr val="FF0000"/>
                </a:solidFill>
              </a:rPr>
              <a:t>ごと</a:t>
            </a:r>
            <a:r>
              <a:rPr lang="ja-JP" altLang="ja-JP" sz="2400" dirty="0"/>
              <a:t>学年</a:t>
            </a:r>
            <a:r>
              <a:rPr lang="ja-JP" altLang="ja-JP" sz="2400" dirty="0">
                <a:solidFill>
                  <a:srgbClr val="FF0000"/>
                </a:solidFill>
              </a:rPr>
              <a:t>ごと</a:t>
            </a:r>
            <a:r>
              <a:rPr lang="ja-JP" altLang="ja-JP" sz="2400" dirty="0"/>
              <a:t>にテストの点数を集計する場合、コントロールキーはクラス</a:t>
            </a:r>
            <a:r>
              <a:rPr lang="ja-JP" altLang="ja-JP" sz="2400"/>
              <a:t>と学年の</a:t>
            </a:r>
            <a:r>
              <a:rPr lang="ja-JP" altLang="ja-JP" sz="2400" dirty="0"/>
              <a:t>２つになる。この場合、クラスが変わったタイミングで点数合計を出力し、</a:t>
            </a:r>
            <a:r>
              <a:rPr lang="ja-JP" altLang="ja-JP" sz="2400"/>
              <a:t>さらに学年が</a:t>
            </a:r>
            <a:r>
              <a:rPr lang="ja-JP" altLang="ja-JP" sz="2400" dirty="0"/>
              <a:t>変わったタイミングでも点数合計を出力することになる</a:t>
            </a:r>
            <a:r>
              <a:rPr lang="ja-JP" altLang="ja-JP" sz="2000" dirty="0"/>
              <a:t>（</a:t>
            </a:r>
            <a:r>
              <a:rPr lang="ja-JP" altLang="ja-JP" sz="2000" dirty="0">
                <a:solidFill>
                  <a:srgbClr val="FF0000"/>
                </a:solidFill>
              </a:rPr>
              <a:t>２レベル</a:t>
            </a:r>
            <a:r>
              <a:rPr lang="ja-JP" altLang="ja-JP" sz="2000" dirty="0"/>
              <a:t>のコントロールブレーク処理）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EEDB17-44BD-A048-95AE-4F9DF4639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3760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43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916" y="-612037"/>
            <a:ext cx="9601200" cy="114238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コントロールブレーク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キーブレーク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処理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B323F70-1972-BF4D-AC05-DE764737F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3738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ACE013A1-BD58-DB4A-9CFE-395687FCC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3738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EEDB17-44BD-A048-95AE-4F9DF4639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3760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C6238EA-1B99-214B-9104-39F8AF134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62507"/>
              </p:ext>
            </p:extLst>
          </p:nvPr>
        </p:nvGraphicFramePr>
        <p:xfrm>
          <a:off x="907417" y="1047471"/>
          <a:ext cx="4698316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9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学年</a:t>
                      </a:r>
                      <a:r>
                        <a:rPr lang="en-US" alt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クラス</a:t>
                      </a:r>
                      <a:r>
                        <a:rPr lang="en-US" alt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番号</a:t>
                      </a:r>
                      <a:r>
                        <a:rPr lang="en-US" alt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   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氏名</a:t>
                      </a:r>
                      <a:r>
                        <a:rPr lang="en-US" alt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         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点数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電子太郎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80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102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電子花子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70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140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新宿次郎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75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000" kern="10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201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2000" kern="10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山田二郎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65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000" kern="10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240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2000" kern="10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中山三郎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80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0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0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2000" kern="10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Times New Roman"/>
                        </a:rPr>
                        <a:t>吉田四朗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0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FFC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000" b="1" kern="100" dirty="0">
                        <a:solidFill>
                          <a:srgbClr val="FFC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2000" kern="1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Times New Roman"/>
                        </a:rPr>
                        <a:t>山田吾郎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88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フローチャート: 書類 17">
            <a:extLst>
              <a:ext uri="{FF2B5EF4-FFF2-40B4-BE49-F238E27FC236}">
                <a16:creationId xmlns:a16="http://schemas.microsoft.com/office/drawing/2014/main" id="{1914A1FD-E0E1-E24F-86C9-F593B6F3E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2862" y="523884"/>
            <a:ext cx="5758961" cy="5031515"/>
          </a:xfrm>
          <a:prstGeom prst="flowChart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学年　　クラス　番号　 氏名　 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点数</a:t>
            </a: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 </a:t>
            </a: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101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電子太郎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80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  </a:t>
            </a: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102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電子花子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70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marL="342900" indent="-228600" algn="just">
              <a:spcAft>
                <a:spcPts val="0"/>
              </a:spcAft>
            </a:pP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　 　・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　　　　・</a:t>
            </a:r>
          </a:p>
          <a:p>
            <a:pPr marL="342900"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　　　　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/>
              </a:rPr>
              <a:t>   </a:t>
            </a:r>
            <a:r>
              <a:rPr lang="ja-JP" sz="2000" kern="10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クラス</a:t>
            </a:r>
            <a:r>
              <a:rPr lang="ja-JP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合計　　</a:t>
            </a: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2400</a:t>
            </a:r>
            <a:endParaRPr lang="ja-JP" sz="2000" kern="100" dirty="0">
              <a:solidFill>
                <a:srgbClr val="FF0000"/>
              </a:solidFill>
              <a:effectLst/>
              <a:latin typeface="+mj-ea"/>
              <a:ea typeface="+mj-ea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 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+mj-ea"/>
                <a:ea typeface="+mj-ea"/>
                <a:cs typeface="Times New Roman"/>
              </a:rPr>
              <a:t> 2       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201      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/>
              </a:rPr>
              <a:t>山田二郎　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65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・</a:t>
            </a: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/>
              </a:rPr>
              <a:t>1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+mj-ea"/>
                <a:ea typeface="+mj-ea"/>
                <a:cs typeface="Times New Roman"/>
              </a:rPr>
              <a:t> 2       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240 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/>
              </a:rPr>
              <a:t>   中山三郎　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80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                    </a:t>
            </a:r>
            <a:r>
              <a:rPr lang="ja-JP" sz="2000" kern="100" dirty="0">
                <a:solidFill>
                  <a:srgbClr val="0070C0"/>
                </a:solidFill>
                <a:effectLst/>
                <a:latin typeface="+mj-ea"/>
                <a:ea typeface="+mj-ea"/>
                <a:cs typeface="Times New Roman"/>
              </a:rPr>
              <a:t>クラス合計　　</a:t>
            </a:r>
            <a:r>
              <a:rPr lang="en-US" sz="2000" kern="100" dirty="0">
                <a:solidFill>
                  <a:srgbClr val="0070C0"/>
                </a:solidFill>
                <a:effectLst/>
                <a:latin typeface="+mj-ea"/>
                <a:ea typeface="+mj-ea"/>
                <a:cs typeface="Times New Roman"/>
              </a:rPr>
              <a:t>2650</a:t>
            </a:r>
            <a:endParaRPr lang="ja-JP" sz="2000" kern="100" dirty="0">
              <a:solidFill>
                <a:srgbClr val="0070C0"/>
              </a:solidFill>
              <a:effectLst/>
              <a:latin typeface="+mj-ea"/>
              <a:ea typeface="+mj-ea"/>
              <a:cs typeface="Times New Roman"/>
            </a:endParaRPr>
          </a:p>
          <a:p>
            <a:pPr indent="101600"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　　　　　　</a:t>
            </a:r>
            <a:r>
              <a:rPr lang="ja-JP" sz="2000" kern="100">
                <a:effectLst/>
                <a:latin typeface="+mj-ea"/>
                <a:ea typeface="+mj-ea"/>
                <a:cs typeface="Times New Roman"/>
              </a:rPr>
              <a:t>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/>
              </a:rPr>
              <a:t> </a:t>
            </a:r>
            <a:r>
              <a:rPr lang="ja-JP" sz="2000" b="1" kern="100" dirty="0">
                <a:effectLst/>
                <a:latin typeface="+mj-ea"/>
                <a:ea typeface="+mj-ea"/>
                <a:cs typeface="Times New Roman"/>
              </a:rPr>
              <a:t>学年合計　　　</a:t>
            </a:r>
            <a:r>
              <a:rPr lang="en-US" sz="2000" b="1" kern="100" dirty="0">
                <a:effectLst/>
                <a:latin typeface="+mj-ea"/>
                <a:ea typeface="+mj-ea"/>
                <a:cs typeface="Times New Roman"/>
              </a:rPr>
              <a:t>5050</a:t>
            </a:r>
            <a:endParaRPr lang="ja-JP" sz="2000" b="1" kern="100" dirty="0">
              <a:effectLst/>
              <a:latin typeface="+mj-ea"/>
              <a:ea typeface="+mj-ea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en-US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2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  </a:t>
            </a:r>
            <a:r>
              <a:rPr lang="en-US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1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101 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/>
              </a:rPr>
              <a:t>吉田四朗　　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100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marL="342900" indent="-228600"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　　・　　 ・　　　 ・　　　　 ・</a:t>
            </a:r>
          </a:p>
          <a:p>
            <a:pPr marL="342900" indent="-228600"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　　　　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/>
              </a:rPr>
              <a:t>   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/>
              </a:rPr>
              <a:t>  </a:t>
            </a:r>
            <a:r>
              <a:rPr lang="ja-JP" sz="2000" kern="10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クラス</a:t>
            </a:r>
            <a:r>
              <a:rPr lang="ja-JP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合計　　</a:t>
            </a:r>
            <a:r>
              <a:rPr lang="en-US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2980</a:t>
            </a:r>
            <a:endParaRPr lang="ja-JP" sz="2000" kern="100" dirty="0">
              <a:solidFill>
                <a:schemeClr val="accent6">
                  <a:lumMod val="50000"/>
                </a:schemeClr>
              </a:solidFill>
              <a:effectLst/>
              <a:latin typeface="+mj-ea"/>
              <a:ea typeface="+mj-ea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en-US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+mj-ea"/>
                <a:ea typeface="+mj-ea"/>
                <a:cs typeface="Times New Roman"/>
              </a:rPr>
              <a:t>2 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      2        101    </a:t>
            </a:r>
            <a:r>
              <a:rPr lang="ja-JP" altLang="en-US" sz="2000" kern="100">
                <a:latin typeface="+mj-ea"/>
                <a:ea typeface="+mj-ea"/>
                <a:cs typeface="Times New Roman"/>
              </a:rPr>
              <a:t>山田吾郎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/>
              </a:rPr>
              <a:t>   </a:t>
            </a:r>
            <a:r>
              <a:rPr lang="en-US" sz="2000" kern="100" dirty="0">
                <a:effectLst/>
                <a:latin typeface="+mj-ea"/>
                <a:ea typeface="+mj-ea"/>
                <a:cs typeface="Times New Roman"/>
              </a:rPr>
              <a:t>  88</a:t>
            </a:r>
            <a:endParaRPr lang="ja-JP" sz="2000" kern="100" dirty="0">
              <a:effectLst/>
              <a:latin typeface="+mj-ea"/>
              <a:ea typeface="+mj-ea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ＭＳ 明朝"/>
                <a:cs typeface="Times New Roman"/>
              </a:rPr>
              <a:t>　　　　　　　　・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ＭＳ 明朝"/>
                <a:cs typeface="Times New Roman"/>
              </a:rPr>
              <a:t>　　　　　　　　・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en-US" sz="900" kern="100" dirty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en-US" sz="900" kern="100" dirty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114300" algn="just">
              <a:spcAft>
                <a:spcPts val="0"/>
              </a:spcAft>
            </a:pPr>
            <a:r>
              <a:rPr lang="en-US" sz="900" kern="100" dirty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342900" indent="-228600" algn="just"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ＭＳ 明朝"/>
                <a:cs typeface="Times New Roman"/>
              </a:rPr>
              <a:t>　　　　　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342900" indent="-228600" algn="just">
              <a:spcAft>
                <a:spcPts val="0"/>
              </a:spcAft>
            </a:pPr>
            <a:r>
              <a:rPr lang="en-US" sz="900" kern="100" dirty="0">
                <a:effectLst/>
                <a:latin typeface="Century"/>
                <a:ea typeface="ＭＳ 明朝"/>
                <a:cs typeface="Times New Roman"/>
              </a:rPr>
              <a:t>  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1B0B3CF3-C2A1-9246-ACE6-511884434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688" y="1333669"/>
            <a:ext cx="1461135" cy="402919"/>
          </a:xfrm>
          <a:prstGeom prst="wedgeRoundRectCallout">
            <a:avLst>
              <a:gd name="adj1" fmla="val -84218"/>
              <a:gd name="adj2" fmla="val 34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ｸﾗｽ集計行</a:t>
            </a:r>
          </a:p>
        </p:txBody>
      </p:sp>
      <p:sp>
        <p:nvSpPr>
          <p:cNvPr id="14" name="角丸四角形吹き出し 13">
            <a:extLst>
              <a:ext uri="{FF2B5EF4-FFF2-40B4-BE49-F238E27FC236}">
                <a16:creationId xmlns:a16="http://schemas.microsoft.com/office/drawing/2014/main" id="{0EB290B4-AD8D-9A43-9ADC-84821E832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4056" y="3825922"/>
            <a:ext cx="1461135" cy="397107"/>
          </a:xfrm>
          <a:prstGeom prst="wedgeRoundRectCallout">
            <a:avLst>
              <a:gd name="adj1" fmla="val -84218"/>
              <a:gd name="adj2" fmla="val 34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ｸﾗｽ集計行</a:t>
            </a:r>
          </a:p>
        </p:txBody>
      </p:sp>
      <p:sp>
        <p:nvSpPr>
          <p:cNvPr id="15" name="角丸四角形吹き出し 14">
            <a:extLst>
              <a:ext uri="{FF2B5EF4-FFF2-40B4-BE49-F238E27FC236}">
                <a16:creationId xmlns:a16="http://schemas.microsoft.com/office/drawing/2014/main" id="{1FA0E83D-8800-4F46-BF6F-D0F83BEB4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9964" y="2658678"/>
            <a:ext cx="1461134" cy="460759"/>
          </a:xfrm>
          <a:prstGeom prst="wedgeRoundRectCallout">
            <a:avLst>
              <a:gd name="adj1" fmla="val -84218"/>
              <a:gd name="adj2" fmla="val 34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ｸﾗｽ集計行</a:t>
            </a:r>
          </a:p>
        </p:txBody>
      </p:sp>
      <p:sp>
        <p:nvSpPr>
          <p:cNvPr id="16" name="テキスト ボックス 18">
            <a:extLst>
              <a:ext uri="{FF2B5EF4-FFF2-40B4-BE49-F238E27FC236}">
                <a16:creationId xmlns:a16="http://schemas.microsoft.com/office/drawing/2014/main" id="{E65A69B1-D414-5342-9459-79F9EAE054BC}"/>
              </a:ext>
            </a:extLst>
          </p:cNvPr>
          <p:cNvSpPr txBox="1"/>
          <p:nvPr/>
        </p:nvSpPr>
        <p:spPr>
          <a:xfrm>
            <a:off x="8203272" y="213812"/>
            <a:ext cx="1918140" cy="2609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kern="100" dirty="0">
                <a:effectLst/>
                <a:ea typeface="ＭＳ ゴシック"/>
                <a:cs typeface="Times New Roman"/>
              </a:rPr>
              <a:t>集計リスト</a:t>
            </a:r>
            <a:endParaRPr lang="ja-JP" sz="2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7" name="角丸四角形吹き出し 16">
            <a:extLst>
              <a:ext uri="{FF2B5EF4-FFF2-40B4-BE49-F238E27FC236}">
                <a16:creationId xmlns:a16="http://schemas.microsoft.com/office/drawing/2014/main" id="{72B21AA9-4F3F-F748-8863-94D2F63E0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2137" y="3026081"/>
            <a:ext cx="1461135" cy="402919"/>
          </a:xfrm>
          <a:prstGeom prst="wedgeRoundRectCallout">
            <a:avLst>
              <a:gd name="adj1" fmla="val 65616"/>
              <a:gd name="adj2" fmla="val 5415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+mj-ea"/>
                <a:ea typeface="+mj-ea"/>
                <a:cs typeface="Times New Roman"/>
              </a:rPr>
              <a:t>学年</a:t>
            </a:r>
            <a:r>
              <a:rPr lang="ja-JP" sz="2000" kern="100" dirty="0">
                <a:effectLst/>
                <a:latin typeface="+mj-ea"/>
                <a:ea typeface="+mj-ea"/>
                <a:cs typeface="Times New Roman"/>
              </a:rPr>
              <a:t>集計行</a:t>
            </a:r>
          </a:p>
        </p:txBody>
      </p:sp>
    </p:spTree>
    <p:extLst>
      <p:ext uri="{BB962C8B-B14F-4D97-AF65-F5344CB8AC3E}">
        <p14:creationId xmlns:p14="http://schemas.microsoft.com/office/powerpoint/2010/main" val="145370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916" y="-612037"/>
            <a:ext cx="9601200" cy="1142385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コントロールブレーク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キーブレーク</a:t>
            </a:r>
            <a:r>
              <a:rPr lang="en-US" altLang="ja-JP" kern="100" dirty="0">
                <a:latin typeface="+mj-ea"/>
                <a:cs typeface="Times New Roman" panose="02020603050405020304" pitchFamily="18" charset="0"/>
              </a:rPr>
              <a:t>)</a:t>
            </a:r>
            <a:r>
              <a:rPr lang="ja-JP" altLang="ja-JP" kern="100">
                <a:latin typeface="+mj-ea"/>
                <a:cs typeface="Times New Roman" panose="02020603050405020304" pitchFamily="18" charset="0"/>
              </a:rPr>
              <a:t>処理</a:t>
            </a:r>
            <a:endParaRPr lang="ja-JP" altLang="ja-JP" kern="1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B323F70-1972-BF4D-AC05-DE764737F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3738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ACE013A1-BD58-DB4A-9CFE-395687FCC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3738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EEDB17-44BD-A048-95AE-4F9DF4639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3760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FD3CB8E-8FCE-754A-B0C7-E1C97F039E8F}"/>
              </a:ext>
            </a:extLst>
          </p:cNvPr>
          <p:cNvSpPr/>
          <p:nvPr/>
        </p:nvSpPr>
        <p:spPr>
          <a:xfrm>
            <a:off x="536961" y="617456"/>
            <a:ext cx="114713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/>
              <a:t>学年</a:t>
            </a:r>
            <a:r>
              <a:rPr lang="ja-JP" altLang="ja-JP" sz="2000" dirty="0">
                <a:solidFill>
                  <a:srgbClr val="FF0000"/>
                </a:solidFill>
              </a:rPr>
              <a:t>ごと</a:t>
            </a:r>
            <a:r>
              <a:rPr lang="ja-JP" altLang="ja-JP" sz="2000" dirty="0"/>
              <a:t>クラス</a:t>
            </a:r>
            <a:r>
              <a:rPr lang="ja-JP" altLang="ja-JP" sz="2000" dirty="0">
                <a:solidFill>
                  <a:srgbClr val="FF0000"/>
                </a:solidFill>
              </a:rPr>
              <a:t>ごと</a:t>
            </a:r>
            <a:r>
              <a:rPr lang="ja-JP" altLang="ja-JP" sz="2000" dirty="0"/>
              <a:t>の２つのコントロールキーでテストの点数を集計する手順は以下のようになる。</a:t>
            </a:r>
          </a:p>
          <a:p>
            <a:pPr lvl="0"/>
            <a:r>
              <a:rPr lang="ja-JP" altLang="ja-JP" sz="2400" dirty="0"/>
              <a:t>　</a:t>
            </a:r>
            <a:r>
              <a:rPr lang="ja-JP" altLang="en-US" sz="2000" dirty="0"/>
              <a:t>①</a:t>
            </a:r>
            <a:r>
              <a:rPr lang="ja-JP" altLang="ja-JP" sz="2000" dirty="0"/>
              <a:t>レコード入力する。</a:t>
            </a:r>
          </a:p>
          <a:p>
            <a:r>
              <a:rPr lang="ja-JP" altLang="en-US" sz="2000" dirty="0"/>
              <a:t>　</a:t>
            </a:r>
            <a:r>
              <a:rPr lang="ja-JP" altLang="ja-JP" sz="2000" dirty="0"/>
              <a:t>②レコードが存在する間、以下を繰り返す。</a:t>
            </a:r>
          </a:p>
          <a:p>
            <a:r>
              <a:rPr lang="ja-JP" altLang="ja-JP" sz="2000" dirty="0"/>
              <a:t>　</a:t>
            </a:r>
            <a:r>
              <a:rPr lang="ja-JP" altLang="en-US" sz="2000" dirty="0"/>
              <a:t>　</a:t>
            </a:r>
            <a:r>
              <a:rPr lang="ja-JP" altLang="ja-JP" sz="2000" dirty="0"/>
              <a:t>　③</a:t>
            </a:r>
            <a:r>
              <a:rPr lang="ja-JP" altLang="ja-JP" sz="2000" dirty="0">
                <a:solidFill>
                  <a:srgbClr val="0070C0"/>
                </a:solidFill>
              </a:rPr>
              <a:t>コントロールキー「学年」をワーク領域「</a:t>
            </a:r>
            <a:r>
              <a:rPr lang="en-US" altLang="ja-JP" sz="2000" dirty="0" err="1">
                <a:solidFill>
                  <a:srgbClr val="0070C0"/>
                </a:solidFill>
              </a:rPr>
              <a:t>wGakunen</a:t>
            </a:r>
            <a:r>
              <a:rPr lang="ja-JP" altLang="ja-JP" sz="2000" dirty="0">
                <a:solidFill>
                  <a:srgbClr val="0070C0"/>
                </a:solidFill>
              </a:rPr>
              <a:t>」に退避</a:t>
            </a:r>
            <a:r>
              <a:rPr lang="en-US" altLang="ja-JP" sz="2000" dirty="0">
                <a:solidFill>
                  <a:srgbClr val="0070C0"/>
                </a:solidFill>
              </a:rPr>
              <a:t>(</a:t>
            </a:r>
            <a:r>
              <a:rPr lang="ja-JP" altLang="ja-JP" sz="2000" dirty="0">
                <a:solidFill>
                  <a:srgbClr val="0070C0"/>
                </a:solidFill>
              </a:rPr>
              <a:t>代入</a:t>
            </a:r>
            <a:r>
              <a:rPr lang="en-US" altLang="ja-JP" sz="2000" dirty="0">
                <a:solidFill>
                  <a:srgbClr val="0070C0"/>
                </a:solidFill>
              </a:rPr>
              <a:t>)</a:t>
            </a:r>
            <a:r>
              <a:rPr lang="ja-JP" altLang="ja-JP" sz="2000" dirty="0">
                <a:solidFill>
                  <a:srgbClr val="0070C0"/>
                </a:solidFill>
              </a:rPr>
              <a:t>する。</a:t>
            </a:r>
          </a:p>
          <a:p>
            <a:r>
              <a:rPr lang="en-US" altLang="ja-JP" sz="2000" dirty="0"/>
              <a:t>    </a:t>
            </a:r>
            <a:r>
              <a:rPr lang="ja-JP" altLang="en-US" sz="2000" dirty="0"/>
              <a:t>　  </a:t>
            </a:r>
            <a:r>
              <a:rPr lang="ja-JP" altLang="ja-JP" sz="2000" dirty="0"/>
              <a:t>④</a:t>
            </a:r>
            <a:r>
              <a:rPr lang="ja-JP" altLang="ja-JP" sz="2000" dirty="0">
                <a:solidFill>
                  <a:srgbClr val="00B050"/>
                </a:solidFill>
              </a:rPr>
              <a:t>学年合計「</a:t>
            </a:r>
            <a:r>
              <a:rPr lang="en-US" altLang="ja-JP" sz="2000" dirty="0" err="1">
                <a:solidFill>
                  <a:srgbClr val="00B050"/>
                </a:solidFill>
              </a:rPr>
              <a:t>gSum</a:t>
            </a:r>
            <a:r>
              <a:rPr lang="ja-JP" altLang="ja-JP" sz="2000" dirty="0">
                <a:solidFill>
                  <a:srgbClr val="00B050"/>
                </a:solidFill>
              </a:rPr>
              <a:t>」を初期化する。</a:t>
            </a:r>
          </a:p>
          <a:p>
            <a:r>
              <a:rPr lang="ja-JP" altLang="ja-JP" sz="2000" dirty="0"/>
              <a:t>　　</a:t>
            </a:r>
            <a:r>
              <a:rPr lang="en-US" altLang="ja-JP" sz="2000" dirty="0"/>
              <a:t>   </a:t>
            </a:r>
            <a:r>
              <a:rPr lang="ja-JP" altLang="ja-JP" sz="2000" dirty="0"/>
              <a:t>⑤</a:t>
            </a:r>
            <a:r>
              <a:rPr lang="ja-JP" altLang="ja-JP" sz="2000" b="1" dirty="0"/>
              <a:t>レコードが存在し、かつコントロールキー「学年」とワーク領域「</a:t>
            </a:r>
            <a:r>
              <a:rPr lang="en-US" altLang="ja-JP" sz="2000" b="1" dirty="0" err="1"/>
              <a:t>wGakunen</a:t>
            </a:r>
            <a:r>
              <a:rPr lang="ja-JP" altLang="ja-JP" sz="2000" b="1" dirty="0"/>
              <a:t>」が</a:t>
            </a:r>
            <a:r>
              <a:rPr lang="ja-JP" altLang="ja-JP" sz="2000" b="1" dirty="0" err="1"/>
              <a:t>等し</a:t>
            </a:r>
            <a:endParaRPr lang="en-US" altLang="ja-JP" sz="2000" b="1" dirty="0"/>
          </a:p>
          <a:p>
            <a:r>
              <a:rPr lang="en-US" altLang="ja-JP" sz="2000" b="1" dirty="0"/>
              <a:t>              </a:t>
            </a:r>
            <a:r>
              <a:rPr lang="ja-JP" altLang="ja-JP" sz="2000" b="1" dirty="0"/>
              <a:t>い間、繰り返す。</a:t>
            </a:r>
            <a:endParaRPr lang="ja-JP" altLang="ja-JP" sz="2000" dirty="0"/>
          </a:p>
          <a:p>
            <a:r>
              <a:rPr lang="ja-JP" altLang="ja-JP" sz="2000" dirty="0"/>
              <a:t>　　　</a:t>
            </a:r>
            <a:r>
              <a:rPr lang="en-US" altLang="ja-JP" sz="2000" dirty="0"/>
              <a:t>      </a:t>
            </a:r>
            <a:r>
              <a:rPr lang="ja-JP" altLang="ja-JP" sz="2000" dirty="0"/>
              <a:t>⑥　</a:t>
            </a:r>
            <a:r>
              <a:rPr lang="ja-JP" altLang="ja-JP" sz="2000" dirty="0">
                <a:solidFill>
                  <a:srgbClr val="0070C0"/>
                </a:solidFill>
              </a:rPr>
              <a:t>コントロールキー「クラス」をワーク領域「</a:t>
            </a:r>
            <a:r>
              <a:rPr lang="en-US" altLang="ja-JP" sz="2000" dirty="0" err="1">
                <a:solidFill>
                  <a:srgbClr val="0070C0"/>
                </a:solidFill>
              </a:rPr>
              <a:t>wClass</a:t>
            </a:r>
            <a:r>
              <a:rPr lang="ja-JP" altLang="ja-JP" sz="2000" dirty="0">
                <a:solidFill>
                  <a:srgbClr val="0070C0"/>
                </a:solidFill>
              </a:rPr>
              <a:t>」に退避</a:t>
            </a:r>
            <a:r>
              <a:rPr lang="en-US" altLang="ja-JP" sz="2000" dirty="0">
                <a:solidFill>
                  <a:srgbClr val="0070C0"/>
                </a:solidFill>
              </a:rPr>
              <a:t>(</a:t>
            </a:r>
            <a:r>
              <a:rPr lang="ja-JP" altLang="ja-JP" sz="2000" dirty="0">
                <a:solidFill>
                  <a:srgbClr val="0070C0"/>
                </a:solidFill>
              </a:rPr>
              <a:t>代入</a:t>
            </a:r>
            <a:r>
              <a:rPr lang="en-US" altLang="ja-JP" sz="2000" dirty="0">
                <a:solidFill>
                  <a:srgbClr val="0070C0"/>
                </a:solidFill>
              </a:rPr>
              <a:t>)</a:t>
            </a:r>
            <a:r>
              <a:rPr lang="ja-JP" altLang="ja-JP" sz="2000" dirty="0">
                <a:solidFill>
                  <a:srgbClr val="0070C0"/>
                </a:solidFill>
              </a:rPr>
              <a:t>する。</a:t>
            </a:r>
          </a:p>
          <a:p>
            <a:r>
              <a:rPr lang="ja-JP" altLang="ja-JP" sz="2000" dirty="0"/>
              <a:t>　　　</a:t>
            </a:r>
            <a:r>
              <a:rPr lang="en-US" altLang="ja-JP" sz="2000" dirty="0"/>
              <a:t>      </a:t>
            </a:r>
            <a:r>
              <a:rPr lang="ja-JP" altLang="ja-JP" sz="2000" dirty="0"/>
              <a:t>⑦　</a:t>
            </a:r>
            <a:r>
              <a:rPr lang="ja-JP" altLang="ja-JP" sz="2000" dirty="0">
                <a:solidFill>
                  <a:srgbClr val="00B050"/>
                </a:solidFill>
              </a:rPr>
              <a:t>クラス合計「</a:t>
            </a:r>
            <a:r>
              <a:rPr lang="en-US" altLang="ja-JP" sz="2000" dirty="0" err="1">
                <a:solidFill>
                  <a:srgbClr val="00B050"/>
                </a:solidFill>
              </a:rPr>
              <a:t>cSum</a:t>
            </a:r>
            <a:r>
              <a:rPr lang="ja-JP" altLang="ja-JP" sz="2000" dirty="0">
                <a:solidFill>
                  <a:srgbClr val="00B050"/>
                </a:solidFill>
              </a:rPr>
              <a:t>」を初期化する。</a:t>
            </a:r>
          </a:p>
          <a:p>
            <a:r>
              <a:rPr lang="ja-JP" altLang="ja-JP" sz="2000" dirty="0"/>
              <a:t>　　　　　⑧　</a:t>
            </a:r>
            <a:r>
              <a:rPr lang="ja-JP" altLang="ja-JP" sz="2000" b="1" dirty="0"/>
              <a:t>レコードが存在し、かつコントロールキー「学年」とワーク領域「</a:t>
            </a:r>
            <a:r>
              <a:rPr lang="en-US" altLang="ja-JP" sz="2000" b="1" dirty="0" err="1"/>
              <a:t>wGakunen</a:t>
            </a:r>
            <a:r>
              <a:rPr lang="ja-JP" altLang="ja-JP" sz="2000" b="1" dirty="0"/>
              <a:t>」が</a:t>
            </a:r>
            <a:endParaRPr lang="en-US" altLang="ja-JP" sz="2000" b="1" dirty="0"/>
          </a:p>
          <a:p>
            <a:r>
              <a:rPr lang="en-US" altLang="ja-JP" sz="2000" b="1" dirty="0"/>
              <a:t>                      </a:t>
            </a:r>
            <a:r>
              <a:rPr lang="ja-JP" altLang="ja-JP" sz="2000" b="1" dirty="0"/>
              <a:t>等しく、かつコントロールキー「クラス」とワーク領域「</a:t>
            </a:r>
            <a:r>
              <a:rPr lang="en-US" altLang="ja-JP" sz="2000" b="1" dirty="0" err="1"/>
              <a:t>wClass</a:t>
            </a:r>
            <a:r>
              <a:rPr lang="ja-JP" altLang="ja-JP" sz="2000" b="1" dirty="0"/>
              <a:t>」が等しい間、繰</a:t>
            </a:r>
            <a:endParaRPr lang="en-US" altLang="ja-JP" sz="2000" b="1" dirty="0"/>
          </a:p>
          <a:p>
            <a:r>
              <a:rPr lang="en-US" altLang="ja-JP" sz="2000" b="1" dirty="0"/>
              <a:t>                      </a:t>
            </a:r>
            <a:r>
              <a:rPr lang="ja-JP" altLang="ja-JP" sz="2000" b="1" dirty="0"/>
              <a:t>り返す。</a:t>
            </a:r>
            <a:endParaRPr lang="ja-JP" altLang="ja-JP" sz="2000" dirty="0"/>
          </a:p>
          <a:p>
            <a:r>
              <a:rPr lang="ja-JP" altLang="ja-JP" sz="2000" dirty="0"/>
              <a:t>　　　　　　　　</a:t>
            </a:r>
            <a:r>
              <a:rPr lang="en-US" altLang="ja-JP" sz="2000" dirty="0"/>
              <a:t>  </a:t>
            </a:r>
            <a:r>
              <a:rPr lang="ja-JP" altLang="ja-JP" sz="2000" dirty="0"/>
              <a:t>⑨　点数をクラス合計「</a:t>
            </a:r>
            <a:r>
              <a:rPr lang="en-US" altLang="ja-JP" sz="2000" dirty="0" err="1"/>
              <a:t>cSum</a:t>
            </a:r>
            <a:r>
              <a:rPr lang="ja-JP" altLang="ja-JP" sz="2000" dirty="0"/>
              <a:t>」に足す。</a:t>
            </a:r>
          </a:p>
          <a:p>
            <a:r>
              <a:rPr lang="ja-JP" altLang="ja-JP" sz="2000" dirty="0"/>
              <a:t>　　　　　　　　　⑩　入力したレコードで明細行を</a:t>
            </a:r>
            <a:r>
              <a:rPr lang="en-US" altLang="ja-JP" sz="2000" dirty="0"/>
              <a:t>1</a:t>
            </a:r>
            <a:r>
              <a:rPr lang="ja-JP" altLang="ja-JP" sz="2000" dirty="0"/>
              <a:t>行出力する。</a:t>
            </a:r>
          </a:p>
          <a:p>
            <a:r>
              <a:rPr lang="ja-JP" altLang="ja-JP" sz="2000" dirty="0"/>
              <a:t>　　　　　　　　　⑪　レコードを入力する。</a:t>
            </a:r>
          </a:p>
          <a:p>
            <a:r>
              <a:rPr lang="ja-JP" altLang="ja-JP" sz="2000" dirty="0"/>
              <a:t>　　　　　⑫　クラス合計「</a:t>
            </a:r>
            <a:r>
              <a:rPr lang="en-US" altLang="ja-JP" sz="2000" dirty="0" err="1"/>
              <a:t>cSum</a:t>
            </a:r>
            <a:r>
              <a:rPr lang="ja-JP" altLang="ja-JP" sz="2000" dirty="0"/>
              <a:t>」の値でクラス集計行を</a:t>
            </a:r>
            <a:r>
              <a:rPr lang="en-US" altLang="ja-JP" sz="2000" dirty="0"/>
              <a:t>1</a:t>
            </a:r>
            <a:r>
              <a:rPr lang="ja-JP" altLang="ja-JP" sz="2000" dirty="0"/>
              <a:t>行出力する。</a:t>
            </a:r>
          </a:p>
          <a:p>
            <a:r>
              <a:rPr lang="ja-JP" altLang="ja-JP" sz="2000" dirty="0"/>
              <a:t>　　　　　⑬　クラス合計「</a:t>
            </a:r>
            <a:r>
              <a:rPr lang="en-US" altLang="ja-JP" sz="2000" dirty="0" err="1"/>
              <a:t>cSum</a:t>
            </a:r>
            <a:r>
              <a:rPr lang="ja-JP" altLang="ja-JP" sz="2000" dirty="0"/>
              <a:t>」を学年合計「</a:t>
            </a:r>
            <a:r>
              <a:rPr lang="en-US" altLang="ja-JP" sz="2000" dirty="0" err="1"/>
              <a:t>gSum</a:t>
            </a:r>
            <a:r>
              <a:rPr lang="ja-JP" altLang="ja-JP" sz="2000" dirty="0"/>
              <a:t>」に足す。</a:t>
            </a:r>
          </a:p>
          <a:p>
            <a:r>
              <a:rPr lang="ja-JP" altLang="ja-JP" sz="2000" dirty="0"/>
              <a:t>　</a:t>
            </a:r>
            <a:r>
              <a:rPr lang="en-US" altLang="ja-JP" sz="2000" dirty="0"/>
              <a:t>    </a:t>
            </a:r>
            <a:r>
              <a:rPr lang="ja-JP" altLang="ja-JP" sz="2000" dirty="0"/>
              <a:t>⑭ 学年合計「</a:t>
            </a:r>
            <a:r>
              <a:rPr lang="en-US" altLang="ja-JP" sz="2000" dirty="0" err="1"/>
              <a:t>gSum</a:t>
            </a:r>
            <a:r>
              <a:rPr lang="ja-JP" altLang="ja-JP" sz="2000" dirty="0"/>
              <a:t>」の値で学年集計行を</a:t>
            </a:r>
            <a:r>
              <a:rPr lang="en-US" altLang="ja-JP" sz="2000" dirty="0"/>
              <a:t>1</a:t>
            </a:r>
            <a:r>
              <a:rPr lang="ja-JP" altLang="ja-JP" sz="2000" dirty="0"/>
              <a:t>行出力する。</a:t>
            </a:r>
          </a:p>
          <a:p>
            <a:endParaRPr lang="ja-JP" altLang="ja-JP" sz="2400" dirty="0"/>
          </a:p>
        </p:txBody>
      </p:sp>
      <p:sp>
        <p:nvSpPr>
          <p:cNvPr id="21" name="左中かっこ 20">
            <a:extLst>
              <a:ext uri="{FF2B5EF4-FFF2-40B4-BE49-F238E27FC236}">
                <a16:creationId xmlns:a16="http://schemas.microsoft.com/office/drawing/2014/main" id="{3345A73C-1CC8-1D44-A686-6E9ECB64B497}"/>
              </a:ext>
            </a:extLst>
          </p:cNvPr>
          <p:cNvSpPr/>
          <p:nvPr/>
        </p:nvSpPr>
        <p:spPr>
          <a:xfrm>
            <a:off x="1489411" y="3599854"/>
            <a:ext cx="343152" cy="188553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左中かっこ 21">
            <a:extLst>
              <a:ext uri="{FF2B5EF4-FFF2-40B4-BE49-F238E27FC236}">
                <a16:creationId xmlns:a16="http://schemas.microsoft.com/office/drawing/2014/main" id="{5923E84B-EFA3-C443-B66A-DE434B161FA0}"/>
              </a:ext>
            </a:extLst>
          </p:cNvPr>
          <p:cNvSpPr/>
          <p:nvPr/>
        </p:nvSpPr>
        <p:spPr>
          <a:xfrm>
            <a:off x="752036" y="2315379"/>
            <a:ext cx="490321" cy="3605832"/>
          </a:xfrm>
          <a:prstGeom prst="leftBrace">
            <a:avLst>
              <a:gd name="adj1" fmla="val 8333"/>
              <a:gd name="adj2" fmla="val 4886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4AD5F9D-F720-B448-A1EC-298717B24586}"/>
              </a:ext>
            </a:extLst>
          </p:cNvPr>
          <p:cNvSpPr/>
          <p:nvPr/>
        </p:nvSpPr>
        <p:spPr>
          <a:xfrm>
            <a:off x="997196" y="4642283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クラスごと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B3FCBDC-B7DC-024D-A2BE-089D534A12C3}"/>
              </a:ext>
            </a:extLst>
          </p:cNvPr>
          <p:cNvSpPr/>
          <p:nvPr/>
        </p:nvSpPr>
        <p:spPr>
          <a:xfrm>
            <a:off x="190023" y="3998564"/>
            <a:ext cx="1124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学年ごと</a:t>
            </a:r>
          </a:p>
        </p:txBody>
      </p:sp>
    </p:spTree>
    <p:extLst>
      <p:ext uri="{BB962C8B-B14F-4D97-AF65-F5344CB8AC3E}">
        <p14:creationId xmlns:p14="http://schemas.microsoft.com/office/powerpoint/2010/main" val="270763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17" name="フローチャート: 書類 11">
            <a:extLst>
              <a:ext uri="{FF2B5EF4-FFF2-40B4-BE49-F238E27FC236}">
                <a16:creationId xmlns:a16="http://schemas.microsoft.com/office/drawing/2014/main" id="{B76F421C-5A0B-CD45-AA8F-3B0DD367D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993" y="1912553"/>
            <a:ext cx="8024500" cy="4710438"/>
          </a:xfrm>
          <a:prstGeom prst="flowChart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8890" numCol="1" anchor="t" anchorCtr="0" compatLnSpc="1">
            <a:prstTxWarp prst="textNoShape">
              <a:avLst/>
            </a:prstTxWarp>
          </a:bodyPr>
          <a:lstStyle>
            <a:lvl1pPr indent="10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0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学年　クラス　番号　 氏名　 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  点数</a:t>
            </a: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1       1          101   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電子太郎    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80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1       1          102   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電子花子    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70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・　　　・　・       ・</a:t>
            </a: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　　　　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Times New Roman" pitchFamily="18" charset="0"/>
              </a:rPr>
              <a:t>               クラス平均　 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Times New Roman" pitchFamily="18" charset="0"/>
              </a:rPr>
              <a:t>80.5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1       2          201 </a:t>
            </a:r>
            <a:r>
              <a:rPr kumimoji="1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 山田二郎　　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65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・     ・	・	・</a:t>
            </a: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1       2          240 </a:t>
            </a:r>
            <a:r>
              <a:rPr kumimoji="1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 中山三郎　　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80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                        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Times New Roman" pitchFamily="18" charset="0"/>
              </a:rPr>
              <a:t>クラス平均　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Times New Roman" pitchFamily="18" charset="0"/>
              </a:rPr>
              <a:t>78.3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  <a:ea typeface="+mn-ea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                           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ea"/>
                <a:ea typeface="+mn-ea"/>
                <a:cs typeface="Times New Roman" pitchFamily="18" charset="0"/>
              </a:rPr>
              <a:t>学年平均    </a:t>
            </a:r>
            <a:r>
              <a:rPr kumimoji="1" lang="en-US" altLang="ja-JP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ea"/>
                <a:ea typeface="+mn-ea"/>
                <a:cs typeface="Times New Roman" pitchFamily="18" charset="0"/>
              </a:rPr>
              <a:t>79.4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F8F1A0AD-4A2D-E44D-A953-F5DFA1AD2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57" y="558336"/>
            <a:ext cx="1163937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>
                <a:latin typeface="+mn-ea"/>
                <a:ea typeface="+mn-ea"/>
                <a:cs typeface="Times New Roman" pitchFamily="18" charset="0"/>
              </a:rPr>
              <a:t>基本</a:t>
            </a:r>
            <a:r>
              <a:rPr lang="en-US" altLang="ja-JP" sz="2400" dirty="0">
                <a:latin typeface="+mn-ea"/>
                <a:ea typeface="+mn-ea"/>
                <a:cs typeface="Times New Roman" pitchFamily="18" charset="0"/>
              </a:rPr>
              <a:t>13-3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</a:t>
            </a:r>
            <a:r>
              <a:rPr kumimoji="1" lang="ja-JP" altLang="en-US" sz="2400" b="0" i="0" u="heavy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0000"/>
                  </a:solidFill>
                </a:uFill>
                <a:latin typeface="+mn-ea"/>
                <a:ea typeface="+mn-ea"/>
                <a:cs typeface="Times New Roman" pitchFamily="18" charset="0"/>
              </a:rPr>
              <a:t>学年、クラス、番号の昇順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に並んでいる成績ファイルを読んで、学生の学年</a:t>
            </a:r>
            <a:r>
              <a:rPr kumimoji="1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、クラス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、番号、氏名、点数と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Times New Roman" pitchFamily="18" charset="0"/>
              </a:rPr>
              <a:t>クラス毎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の平均点、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+mn-ea"/>
                <a:ea typeface="+mn-ea"/>
                <a:cs typeface="Times New Roman" pitchFamily="18" charset="0"/>
              </a:rPr>
              <a:t>学年毎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の平均点を印刷</a:t>
            </a:r>
            <a:r>
              <a:rPr kumimoji="1" lang="ja-JP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ファイルに出力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するプログラムの空欄を埋めて完成する。</a:t>
            </a: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501F57C-8C58-034C-B338-3FC90B942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95042"/>
              </p:ext>
            </p:extLst>
          </p:nvPr>
        </p:nvGraphicFramePr>
        <p:xfrm>
          <a:off x="527064" y="949851"/>
          <a:ext cx="10565576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6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学年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</a:t>
                      </a:r>
                      <a:r>
                        <a:rPr lang="ja-JP" alt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　　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クラス</a:t>
                      </a:r>
                      <a:r>
                        <a:rPr lang="ja-JP" alt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　　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番号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</a:t>
                      </a:r>
                      <a:r>
                        <a:rPr lang="ja-JP" alt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　　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氏名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 </a:t>
                      </a:r>
                      <a:r>
                        <a:rPr lang="ja-JP" alt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　　</a:t>
                      </a:r>
                      <a:r>
                        <a:rPr lang="en-US" alt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    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点数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電子太郎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102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電子花子</a:t>
                      </a:r>
                      <a:endParaRPr lang="ja-JP" sz="24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70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140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新宿次郎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75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400" kern="10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201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山田二郎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65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70C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400" kern="100" dirty="0">
                        <a:solidFill>
                          <a:srgbClr val="0070C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240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中山三郎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4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吉田四朗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400" kern="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C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2400" b="1" kern="100" dirty="0">
                        <a:solidFill>
                          <a:srgbClr val="FFC000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101</a:t>
                      </a:r>
                      <a:endParaRPr lang="ja-JP" sz="24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山田吾郎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88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11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BE5E8B-75EC-CA40-BE2D-35E20BE5B8DE}"/>
              </a:ext>
            </a:extLst>
          </p:cNvPr>
          <p:cNvSpPr/>
          <p:nvPr/>
        </p:nvSpPr>
        <p:spPr>
          <a:xfrm>
            <a:off x="661261" y="533383"/>
            <a:ext cx="11287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○プログラム名：コントロールブレーク処理２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○ファイル：成績ファイル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○構造体型：成績レコード｛</a:t>
            </a:r>
            <a:r>
              <a:rPr lang="ja-JP" altLang="en-US">
                <a:solidFill>
                  <a:srgbClr val="C00000"/>
                </a:solidFill>
                <a:latin typeface="+mj-ea"/>
                <a:cs typeface="Times New Roman" pitchFamily="18" charset="0"/>
              </a:rPr>
              <a:t>整数型：学年</a:t>
            </a:r>
            <a:r>
              <a:rPr lang="ja-JP" altLang="en-US">
                <a:latin typeface="+mj-ea"/>
                <a:cs typeface="Times New Roman" pitchFamily="18" charset="0"/>
              </a:rPr>
              <a:t>，整数型：クラス，整数型：番号，文字型：氏名，</a:t>
            </a:r>
            <a:endParaRPr lang="en-US" altLang="ja-JP" dirty="0">
              <a:latin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latin typeface="+mj-ea"/>
                <a:cs typeface="Times New Roman" pitchFamily="18" charset="0"/>
              </a:rPr>
              <a:t>                                     </a:t>
            </a:r>
            <a:r>
              <a:rPr lang="ja-JP" altLang="en-US">
                <a:latin typeface="+mj-ea"/>
                <a:cs typeface="Times New Roman" pitchFamily="18" charset="0"/>
              </a:rPr>
              <a:t>整数型：点数｝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○整数型：入力状態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○手続き：レコード入力（</a:t>
            </a:r>
            <a:r>
              <a:rPr lang="en-US" altLang="ja-JP" dirty="0">
                <a:latin typeface="+mj-ea"/>
                <a:cs typeface="Times New Roman" pitchFamily="18" charset="0"/>
              </a:rPr>
              <a:t>file , record , status</a:t>
            </a:r>
            <a:r>
              <a:rPr lang="ja-JP" altLang="en-US">
                <a:latin typeface="+mj-ea"/>
                <a:cs typeface="Times New Roman" pitchFamily="18" charset="0"/>
              </a:rPr>
              <a:t>）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          ｛</a:t>
            </a:r>
            <a:r>
              <a:rPr lang="en-US" altLang="ja-JP" dirty="0">
                <a:latin typeface="+mj-ea"/>
                <a:cs typeface="Times New Roman" pitchFamily="18" charset="0"/>
              </a:rPr>
              <a:t>file</a:t>
            </a:r>
            <a:r>
              <a:rPr lang="ja-JP" altLang="en-US">
                <a:latin typeface="+mj-ea"/>
                <a:cs typeface="Times New Roman" pitchFamily="18" charset="0"/>
              </a:rPr>
              <a:t>で指定したファイルから１レコード読み込み、</a:t>
            </a:r>
            <a:r>
              <a:rPr lang="en-US" altLang="ja-JP" dirty="0">
                <a:latin typeface="+mj-ea"/>
                <a:cs typeface="Times New Roman" pitchFamily="18" charset="0"/>
              </a:rPr>
              <a:t>record</a:t>
            </a:r>
            <a:r>
              <a:rPr lang="ja-JP" altLang="en-US">
                <a:latin typeface="+mj-ea"/>
                <a:cs typeface="Times New Roman" pitchFamily="18" charset="0"/>
              </a:rPr>
              <a:t>で指定した領域に格納す</a:t>
            </a:r>
            <a:endParaRPr lang="en-US" altLang="ja-JP" dirty="0">
              <a:latin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latin typeface="+mj-ea"/>
                <a:cs typeface="Times New Roman" pitchFamily="18" charset="0"/>
              </a:rPr>
              <a:t>           </a:t>
            </a:r>
            <a:r>
              <a:rPr lang="ja-JP" altLang="en-US">
                <a:latin typeface="+mj-ea"/>
                <a:cs typeface="Times New Roman" pitchFamily="18" charset="0"/>
              </a:rPr>
              <a:t>る。</a:t>
            </a:r>
            <a:r>
              <a:rPr lang="en-US" altLang="ja-JP" dirty="0">
                <a:latin typeface="+mj-ea"/>
                <a:cs typeface="Times New Roman" pitchFamily="18" charset="0"/>
              </a:rPr>
              <a:t>status</a:t>
            </a:r>
            <a:r>
              <a:rPr lang="ja-JP" altLang="en-US">
                <a:latin typeface="+mj-ea"/>
                <a:cs typeface="Times New Roman" pitchFamily="18" charset="0"/>
              </a:rPr>
              <a:t>で指定した変数には、レコードが入力されたときは</a:t>
            </a:r>
            <a:r>
              <a:rPr lang="en-US" altLang="ja-JP" dirty="0">
                <a:latin typeface="+mj-ea"/>
                <a:cs typeface="Times New Roman" pitchFamily="18" charset="0"/>
              </a:rPr>
              <a:t>0</a:t>
            </a:r>
            <a:r>
              <a:rPr lang="ja-JP" altLang="en-US">
                <a:latin typeface="+mj-ea"/>
                <a:cs typeface="Times New Roman" pitchFamily="18" charset="0"/>
              </a:rPr>
              <a:t>、レコードが無い時</a:t>
            </a:r>
            <a:endParaRPr lang="en-US" altLang="ja-JP" dirty="0">
              <a:latin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latin typeface="+mj-ea"/>
                <a:cs typeface="Times New Roman" pitchFamily="18" charset="0"/>
              </a:rPr>
              <a:t>           </a:t>
            </a:r>
            <a:r>
              <a:rPr lang="ja-JP" altLang="en-US">
                <a:latin typeface="+mj-ea"/>
                <a:cs typeface="Times New Roman" pitchFamily="18" charset="0"/>
              </a:rPr>
              <a:t>には</a:t>
            </a:r>
            <a:r>
              <a:rPr lang="en-US" altLang="ja-JP" dirty="0">
                <a:latin typeface="+mj-ea"/>
                <a:cs typeface="Times New Roman" pitchFamily="18" charset="0"/>
              </a:rPr>
              <a:t>1</a:t>
            </a:r>
            <a:r>
              <a:rPr lang="ja-JP" altLang="en-US">
                <a:latin typeface="+mj-ea"/>
                <a:cs typeface="Times New Roman" pitchFamily="18" charset="0"/>
              </a:rPr>
              <a:t>が格納される。｝</a:t>
            </a:r>
            <a:endParaRPr lang="ja-JP" altLang="en-US">
              <a:latin typeface="+mj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latin typeface="+mj-ea"/>
                <a:cs typeface="Times New Roman" pitchFamily="18" charset="0"/>
              </a:rPr>
              <a:t>○ファイル：印刷ファイル</a:t>
            </a:r>
            <a:endParaRPr lang="en-US" altLang="ja-JP" dirty="0">
              <a:latin typeface="+mj-ea"/>
              <a:cs typeface="Times New Roman" pitchFamily="18" charset="0"/>
            </a:endParaRPr>
          </a:p>
          <a:p>
            <a:r>
              <a:rPr lang="ja-JP" altLang="ja-JP">
                <a:latin typeface="+mj-ea"/>
              </a:rPr>
              <a:t>○手続き：印刷レコード出力（</a:t>
            </a:r>
            <a:r>
              <a:rPr lang="en-US" altLang="ja-JP" dirty="0">
                <a:latin typeface="+mj-ea"/>
              </a:rPr>
              <a:t>record</a:t>
            </a:r>
            <a:r>
              <a:rPr lang="ja-JP" altLang="ja-JP">
                <a:latin typeface="+mj-ea"/>
              </a:rPr>
              <a:t>）</a:t>
            </a:r>
          </a:p>
          <a:p>
            <a:r>
              <a:rPr lang="ja-JP" altLang="ja-JP">
                <a:latin typeface="+mj-ea"/>
              </a:rPr>
              <a:t>　　　　　｛</a:t>
            </a:r>
            <a:r>
              <a:rPr lang="en-US" altLang="ja-JP" dirty="0">
                <a:latin typeface="+mj-ea"/>
              </a:rPr>
              <a:t>record</a:t>
            </a:r>
            <a:r>
              <a:rPr lang="ja-JP" altLang="ja-JP">
                <a:latin typeface="+mj-ea"/>
              </a:rPr>
              <a:t>で指定した領域の内容を印刷する｝</a:t>
            </a:r>
          </a:p>
          <a:p>
            <a:r>
              <a:rPr lang="ja-JP" altLang="ja-JP">
                <a:latin typeface="+mj-ea"/>
              </a:rPr>
              <a:t>○整数型：クラス合計点，クラス人数，学年合計点，学年人数，</a:t>
            </a:r>
            <a:r>
              <a:rPr lang="en-US" altLang="ja-JP" dirty="0">
                <a:latin typeface="+mj-ea"/>
              </a:rPr>
              <a:t>W</a:t>
            </a:r>
            <a:r>
              <a:rPr lang="ja-JP" altLang="ja-JP">
                <a:latin typeface="+mj-ea"/>
              </a:rPr>
              <a:t>クラス，</a:t>
            </a:r>
            <a:r>
              <a:rPr lang="en-US" altLang="ja-JP" dirty="0">
                <a:latin typeface="+mj-ea"/>
              </a:rPr>
              <a:t>W</a:t>
            </a:r>
            <a:r>
              <a:rPr lang="ja-JP" altLang="ja-JP">
                <a:latin typeface="+mj-ea"/>
              </a:rPr>
              <a:t>学年</a:t>
            </a:r>
          </a:p>
          <a:p>
            <a:r>
              <a:rPr lang="ja-JP" altLang="ja-JP">
                <a:latin typeface="+mj-ea"/>
              </a:rPr>
              <a:t>○実数型：平均点</a:t>
            </a:r>
            <a:endParaRPr lang="ja-JP" altLang="ja-JP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74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E2D22ED-38E2-C945-A157-D2B5E430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40" y="117693"/>
            <a:ext cx="12052660" cy="67403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 </a:t>
            </a:r>
            <a:r>
              <a:rPr kumimoji="1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・印刷レコード出力（</a:t>
            </a:r>
            <a:r>
              <a:rPr kumimoji="1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"</a:t>
            </a: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学年　クラス　番号　氏名　　　　点数”）</a:t>
            </a:r>
            <a:endParaRPr kumimoji="1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 ・レコード入力（成績ファイル，成績レコード，入力状態）</a:t>
            </a:r>
            <a:endParaRPr kumimoji="1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lvl="0" indent="66675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■</a:t>
            </a:r>
            <a:r>
              <a:rPr lang="ja-JP" altLang="ja-JP" dirty="0">
                <a:latin typeface="+mj-ea"/>
                <a:ea typeface="+mj-ea"/>
                <a:cs typeface="Times New Roman" pitchFamily="18" charset="0"/>
              </a:rPr>
              <a:t>入力状態 ＝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0</a:t>
            </a:r>
            <a:endParaRPr lang="en-US" altLang="ja-JP" dirty="0">
              <a:latin typeface="+mj-ea"/>
              <a:ea typeface="+mj-ea"/>
            </a:endParaRPr>
          </a:p>
          <a:p>
            <a:pPr lvl="0" indent="6667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 ・学年合計←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0</a:t>
            </a:r>
            <a:endParaRPr lang="en-US" altLang="ja-JP" dirty="0">
              <a:solidFill>
                <a:srgbClr val="00B050"/>
              </a:solidFill>
              <a:latin typeface="+mj-ea"/>
              <a:ea typeface="+mj-ea"/>
            </a:endParaRPr>
          </a:p>
          <a:p>
            <a:pPr lvl="0" indent="66675" eaLnBrk="0" hangingPunct="0"/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      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 ・学年人数←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0</a:t>
            </a:r>
            <a:endParaRPr lang="en-US" altLang="ja-JP" dirty="0">
              <a:solidFill>
                <a:srgbClr val="00B050"/>
              </a:solidFill>
              <a:latin typeface="+mj-ea"/>
              <a:ea typeface="+mj-ea"/>
            </a:endParaRPr>
          </a:p>
          <a:p>
            <a:pPr lvl="0" indent="66675" eaLnBrk="0" hangingPunct="0"/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       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W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学年 ← 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　　　　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a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】</a:t>
            </a:r>
          </a:p>
          <a:p>
            <a:pPr lvl="0"/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       </a:t>
            </a:r>
            <a:r>
              <a:rPr lang="ja-JP" altLang="ja-JP" dirty="0">
                <a:latin typeface="+mj-ea"/>
                <a:ea typeface="+mj-ea"/>
                <a:cs typeface="Times New Roman" pitchFamily="18" charset="0"/>
              </a:rPr>
              <a:t>■ 入力状態 ＝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0 and 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成績レコード．学年 ＝ 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W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学年</a:t>
            </a:r>
            <a:endParaRPr lang="ja-JP" altLang="en-US" dirty="0">
              <a:solidFill>
                <a:srgbClr val="00B050"/>
              </a:solidFill>
              <a:latin typeface="+mj-ea"/>
              <a:ea typeface="+mj-ea"/>
            </a:endParaRPr>
          </a:p>
          <a:p>
            <a:pPr lvl="0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 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・クラス合計←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0</a:t>
            </a:r>
            <a:endParaRPr lang="en-US" altLang="ja-JP" dirty="0">
              <a:solidFill>
                <a:srgbClr val="0070C0"/>
              </a:solidFill>
              <a:latin typeface="+mj-ea"/>
              <a:ea typeface="+mj-ea"/>
            </a:endParaRPr>
          </a:p>
          <a:p>
            <a:pPr lvl="0" eaLnBrk="0" hangingPunct="0"/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　　　　　 ・クラス人数←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0</a:t>
            </a:r>
            <a:endParaRPr lang="en-US" altLang="ja-JP" dirty="0">
              <a:solidFill>
                <a:srgbClr val="0070C0"/>
              </a:solidFill>
              <a:latin typeface="+mj-ea"/>
              <a:ea typeface="+mj-ea"/>
            </a:endParaRPr>
          </a:p>
          <a:p>
            <a:pPr lvl="0" eaLnBrk="0" hangingPunct="0"/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　　　　　 ・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W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クラス　←　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　　　　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b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　</a:t>
            </a:r>
            <a:endParaRPr lang="en-US" altLang="ja-JP" dirty="0">
              <a:solidFill>
                <a:srgbClr val="0070C0"/>
              </a:solidFill>
              <a:latin typeface="+mj-ea"/>
              <a:ea typeface="+mj-ea"/>
              <a:cs typeface="Times New Roman" pitchFamily="18" charset="0"/>
            </a:endParaRPr>
          </a:p>
          <a:p>
            <a:pPr lvl="0" indent="200025"/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        </a:t>
            </a:r>
            <a:r>
              <a:rPr lang="ja-JP" altLang="ja-JP" dirty="0">
                <a:latin typeface="+mj-ea"/>
                <a:ea typeface="+mj-ea"/>
                <a:cs typeface="Times New Roman" pitchFamily="18" charset="0"/>
              </a:rPr>
              <a:t>■ 入力状態 ＝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0 and 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成績レコード．学年 ＝ </a:t>
            </a:r>
            <a:r>
              <a:rPr lang="en-US" altLang="ja-JP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W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学年 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and 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成績レコード．クラス ＝ </a:t>
            </a:r>
            <a:r>
              <a:rPr lang="en-US" altLang="ja-JP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W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クラス</a:t>
            </a:r>
            <a:endParaRPr lang="ja-JP" altLang="en-US" dirty="0">
              <a:solidFill>
                <a:srgbClr val="0070C0"/>
              </a:solidFill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>
                <a:latin typeface="+mj-ea"/>
                <a:ea typeface="+mj-ea"/>
                <a:cs typeface="Times New Roman" pitchFamily="18" charset="0"/>
              </a:rPr>
              <a:t>        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ja-JP" altLang="en-US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印刷</a:t>
            </a:r>
            <a:r>
              <a:rPr lang="ja-JP" altLang="en-US">
                <a:latin typeface="+mj-ea"/>
                <a:ea typeface="+mj-ea"/>
                <a:cs typeface="Times New Roman" pitchFamily="18" charset="0"/>
              </a:rPr>
              <a:t>レコード出力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ja-JP" altLang="en-US" sz="1600">
                <a:latin typeface="+mj-ea"/>
                <a:ea typeface="+mj-ea"/>
                <a:cs typeface="Times New Roman" pitchFamily="18" charset="0"/>
              </a:rPr>
              <a:t>成績</a:t>
            </a:r>
            <a:r>
              <a:rPr lang="ja-JP" altLang="en-US" sz="1600" dirty="0">
                <a:latin typeface="+mj-ea"/>
                <a:ea typeface="+mj-ea"/>
                <a:cs typeface="Times New Roman" pitchFamily="18" charset="0"/>
              </a:rPr>
              <a:t>ﾚｺｰﾄﾞ</a:t>
            </a:r>
            <a:r>
              <a:rPr lang="en-US" altLang="ja-JP" sz="1600" dirty="0">
                <a:latin typeface="+mj-ea"/>
                <a:ea typeface="+mj-ea"/>
                <a:cs typeface="Times New Roman" pitchFamily="18" charset="0"/>
              </a:rPr>
              <a:t>.</a:t>
            </a:r>
            <a:r>
              <a:rPr lang="ja-JP" altLang="en-US" sz="1600" dirty="0">
                <a:latin typeface="+mj-ea"/>
                <a:ea typeface="+mj-ea"/>
                <a:cs typeface="Times New Roman" pitchFamily="18" charset="0"/>
              </a:rPr>
              <a:t>学年，成績ﾚｺｰﾄﾞクラス，成績ﾚｺｰﾄﾞ番号，成績ﾚｺｰﾄﾞ氏名，成績ﾚｺｰﾄﾞ点数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）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　・クラス合計点←クラス合計点　＋　成績レコード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.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点数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　・クラス人数←クラス人数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+ 1</a:t>
            </a:r>
            <a:endParaRPr lang="en-US" altLang="ja-JP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　・レコード入力（成績ファイル，成績レコード，入力状態）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       ■　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         ・</a:t>
            </a:r>
            <a:r>
              <a:rPr lang="ja-JP" altLang="en-US" dirty="0">
                <a:solidFill>
                  <a:srgbClr val="0070C0"/>
                </a:solidFill>
                <a:latin typeface="+mj-ea"/>
                <a:ea typeface="+mj-ea"/>
                <a:cs typeface="Times New Roman" pitchFamily="18" charset="0"/>
              </a:rPr>
              <a:t>平均点←クラス合計　／　クラス人数</a:t>
            </a:r>
            <a:endParaRPr lang="ja-JP" altLang="en-US" dirty="0">
              <a:solidFill>
                <a:srgbClr val="0070C0"/>
              </a:solidFill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   ・印刷レコード出力（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"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クラス平均”，平均点）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   ・学年合計点←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c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】 </a:t>
            </a:r>
            <a:endParaRPr lang="en-US" altLang="ja-JP" dirty="0">
              <a:latin typeface="+mj-ea"/>
              <a:ea typeface="+mj-ea"/>
            </a:endParaRPr>
          </a:p>
          <a:p>
            <a:pPr lvl="0" indent="200025" eaLnBrk="0" hangingPunct="0"/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         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・学年人数←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d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】 </a:t>
            </a:r>
            <a:endParaRPr lang="en-US" altLang="ja-JP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ja-JP" altLang="en-US">
                <a:latin typeface="+mj-ea"/>
                <a:ea typeface="+mj-ea"/>
                <a:cs typeface="Times New Roman" pitchFamily="18" charset="0"/>
              </a:rPr>
              <a:t>  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ja-JP" altLang="en-US">
                <a:latin typeface="+mj-ea"/>
                <a:ea typeface="+mj-ea"/>
                <a:cs typeface="Times New Roman" pitchFamily="18" charset="0"/>
              </a:rPr>
              <a:t>■</a:t>
            </a:r>
            <a:endParaRPr lang="ja-JP" altLang="en-US" dirty="0"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lang="ja-JP" altLang="en-US" dirty="0">
                <a:solidFill>
                  <a:srgbClr val="00B050"/>
                </a:solidFill>
                <a:latin typeface="+mj-ea"/>
                <a:ea typeface="+mj-ea"/>
                <a:cs typeface="Times New Roman" pitchFamily="18" charset="0"/>
              </a:rPr>
              <a:t> ・平均点　←　学年合計点　／　学年人数</a:t>
            </a:r>
            <a:endParaRPr lang="ja-JP" altLang="en-US" dirty="0">
              <a:solidFill>
                <a:srgbClr val="00B050"/>
              </a:solidFill>
              <a:latin typeface="+mj-ea"/>
              <a:ea typeface="+mj-ea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　　 ・印刷レコード出力（</a:t>
            </a:r>
            <a:r>
              <a:rPr lang="en-US" altLang="ja-JP" dirty="0">
                <a:latin typeface="+mj-ea"/>
                <a:ea typeface="+mj-ea"/>
                <a:cs typeface="Times New Roman" pitchFamily="18" charset="0"/>
              </a:rPr>
              <a:t>"</a:t>
            </a:r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学年平均”，平均点）</a:t>
            </a:r>
            <a:endParaRPr lang="en-US" altLang="ja-JP" dirty="0">
              <a:latin typeface="+mj-ea"/>
              <a:ea typeface="+mj-ea"/>
              <a:cs typeface="Times New Roman" pitchFamily="18" charset="0"/>
            </a:endParaRPr>
          </a:p>
          <a:p>
            <a:pPr lvl="0" indent="200025" eaLnBrk="0" hangingPunct="0"/>
            <a:r>
              <a:rPr lang="ja-JP" altLang="en-US" dirty="0">
                <a:latin typeface="+mj-ea"/>
                <a:ea typeface="+mj-ea"/>
                <a:cs typeface="Times New Roman" pitchFamily="18" charset="0"/>
              </a:rPr>
              <a:t>■</a:t>
            </a:r>
            <a:endParaRPr lang="en-US" altLang="ja-JP" dirty="0">
              <a:latin typeface="+mj-ea"/>
              <a:ea typeface="+mj-ea"/>
              <a:cs typeface="Times New Roman" pitchFamily="18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DEF8B8D-95C6-9F49-BDD1-EF287D4585FD}"/>
              </a:ext>
            </a:extLst>
          </p:cNvPr>
          <p:cNvCxnSpPr/>
          <p:nvPr/>
        </p:nvCxnSpPr>
        <p:spPr>
          <a:xfrm>
            <a:off x="488295" y="964903"/>
            <a:ext cx="0" cy="56659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25910D2-F4D5-B944-A9DB-E4233D43D9AD}"/>
              </a:ext>
            </a:extLst>
          </p:cNvPr>
          <p:cNvCxnSpPr/>
          <p:nvPr/>
        </p:nvCxnSpPr>
        <p:spPr>
          <a:xfrm>
            <a:off x="1114631" y="2067391"/>
            <a:ext cx="0" cy="372307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BE689CE-ED7F-314F-8E4C-F7117B026E62}"/>
              </a:ext>
            </a:extLst>
          </p:cNvPr>
          <p:cNvCxnSpPr/>
          <p:nvPr/>
        </p:nvCxnSpPr>
        <p:spPr>
          <a:xfrm>
            <a:off x="1436289" y="3098624"/>
            <a:ext cx="0" cy="127394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7">
            <a:extLst>
              <a:ext uri="{FF2B5EF4-FFF2-40B4-BE49-F238E27FC236}">
                <a16:creationId xmlns:a16="http://schemas.microsoft.com/office/drawing/2014/main" id="{144EB365-440D-1D4C-9CCF-50AC274E5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9595" y="4980873"/>
            <a:ext cx="1098378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00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2000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</a:t>
            </a:r>
            <a:r>
              <a:rPr kumimoji="1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3909EF-E721-CF43-AA9A-03DC9A66E0AB}"/>
              </a:ext>
            </a:extLst>
          </p:cNvPr>
          <p:cNvSpPr/>
          <p:nvPr/>
        </p:nvSpPr>
        <p:spPr>
          <a:xfrm>
            <a:off x="4971872" y="1397828"/>
            <a:ext cx="3714478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ja-JP" altLang="en-US" sz="2800"/>
              <a:t>ａ</a:t>
            </a:r>
            <a:r>
              <a:rPr lang="en-US" altLang="ja-JP" sz="2800" dirty="0"/>
              <a:t>  </a:t>
            </a:r>
            <a:r>
              <a:rPr lang="ja-JP" altLang="en-US" sz="2800"/>
              <a:t>成績</a:t>
            </a:r>
            <a:r>
              <a:rPr lang="ja-JP" altLang="en-US" sz="2800" dirty="0"/>
              <a:t>レコード</a:t>
            </a:r>
            <a:r>
              <a:rPr lang="en-US" altLang="ja-JP" sz="2800" dirty="0"/>
              <a:t>.</a:t>
            </a:r>
            <a:r>
              <a:rPr lang="ja-JP" altLang="en-US" sz="2800" dirty="0"/>
              <a:t>学年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AE658E1-B0EF-A140-90EC-CD6BF3C8ED2E}"/>
              </a:ext>
            </a:extLst>
          </p:cNvPr>
          <p:cNvSpPr/>
          <p:nvPr/>
        </p:nvSpPr>
        <p:spPr>
          <a:xfrm>
            <a:off x="5888836" y="2444268"/>
            <a:ext cx="3914854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altLang="ja-JP" sz="2800" dirty="0"/>
              <a:t>b  </a:t>
            </a:r>
            <a:r>
              <a:rPr lang="ja-JP" altLang="en-US" sz="2800"/>
              <a:t>成績</a:t>
            </a:r>
            <a:r>
              <a:rPr lang="ja-JP" altLang="en-US" sz="2800" dirty="0"/>
              <a:t>レコード</a:t>
            </a:r>
            <a:r>
              <a:rPr lang="en-US" altLang="ja-JP" sz="2800" dirty="0"/>
              <a:t>.</a:t>
            </a:r>
            <a:r>
              <a:rPr lang="ja-JP" altLang="en-US" sz="2800" dirty="0"/>
              <a:t>クラス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835537-8C01-6D47-90EE-E4AA10B04ED1}"/>
              </a:ext>
            </a:extLst>
          </p:cNvPr>
          <p:cNvSpPr/>
          <p:nvPr/>
        </p:nvSpPr>
        <p:spPr>
          <a:xfrm>
            <a:off x="5775938" y="4965484"/>
            <a:ext cx="5929828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ja-JP" altLang="en-US" sz="2800"/>
              <a:t>ｃ　学年</a:t>
            </a:r>
            <a:r>
              <a:rPr lang="ja-JP" altLang="en-US" sz="2800" dirty="0"/>
              <a:t>合計点　＋　クラス合計点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F4D999-B77D-E74D-B9E8-25C8F2B0D0EC}"/>
              </a:ext>
            </a:extLst>
          </p:cNvPr>
          <p:cNvSpPr/>
          <p:nvPr/>
        </p:nvSpPr>
        <p:spPr>
          <a:xfrm>
            <a:off x="5704512" y="5452635"/>
            <a:ext cx="4892686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altLang="ja-JP" sz="2800" dirty="0"/>
              <a:t>d</a:t>
            </a:r>
            <a:r>
              <a:rPr lang="ja-JP" altLang="en-US" sz="2800"/>
              <a:t>  学年</a:t>
            </a:r>
            <a:r>
              <a:rPr lang="ja-JP" altLang="en-US" sz="2800" dirty="0"/>
              <a:t>人数　＋　クラス人数</a:t>
            </a:r>
          </a:p>
        </p:txBody>
      </p:sp>
      <p:sp>
        <p:nvSpPr>
          <p:cNvPr id="14" name="角丸四角形吹き出し 13">
            <a:extLst>
              <a:ext uri="{FF2B5EF4-FFF2-40B4-BE49-F238E27FC236}">
                <a16:creationId xmlns:a16="http://schemas.microsoft.com/office/drawing/2014/main" id="{2D20C8F5-93D1-3740-AE2F-7D1AA622918C}"/>
              </a:ext>
            </a:extLst>
          </p:cNvPr>
          <p:cNvSpPr/>
          <p:nvPr/>
        </p:nvSpPr>
        <p:spPr>
          <a:xfrm>
            <a:off x="9802880" y="3594699"/>
            <a:ext cx="1801525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クラス毎の集計処理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3D1D5DFD-8133-2944-A527-42E37A50DE2B}"/>
              </a:ext>
            </a:extLst>
          </p:cNvPr>
          <p:cNvSpPr/>
          <p:nvPr/>
        </p:nvSpPr>
        <p:spPr>
          <a:xfrm>
            <a:off x="9804689" y="1659438"/>
            <a:ext cx="2031705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クラス初期化処理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5" name="角丸四角形吹き出し 14">
            <a:extLst>
              <a:ext uri="{FF2B5EF4-FFF2-40B4-BE49-F238E27FC236}">
                <a16:creationId xmlns:a16="http://schemas.microsoft.com/office/drawing/2014/main" id="{AF2F6D2D-DF83-9C49-BD09-D7B4AC9D77FD}"/>
              </a:ext>
            </a:extLst>
          </p:cNvPr>
          <p:cNvSpPr/>
          <p:nvPr/>
        </p:nvSpPr>
        <p:spPr>
          <a:xfrm>
            <a:off x="8286417" y="729374"/>
            <a:ext cx="1801525" cy="668454"/>
          </a:xfrm>
          <a:prstGeom prst="wedgeRoundRectCallout">
            <a:avLst>
              <a:gd name="adj1" fmla="val -75741"/>
              <a:gd name="adj2" fmla="val 17627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学年初期化処理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7" name="角丸四角形吹き出し 16">
            <a:extLst>
              <a:ext uri="{FF2B5EF4-FFF2-40B4-BE49-F238E27FC236}">
                <a16:creationId xmlns:a16="http://schemas.microsoft.com/office/drawing/2014/main" id="{EDFC48C2-E547-5944-A70C-0DECC3FAEF10}"/>
              </a:ext>
            </a:extLst>
          </p:cNvPr>
          <p:cNvSpPr/>
          <p:nvPr/>
        </p:nvSpPr>
        <p:spPr>
          <a:xfrm>
            <a:off x="6833253" y="6071853"/>
            <a:ext cx="1801525" cy="668454"/>
          </a:xfrm>
          <a:prstGeom prst="wedgeRoundRectCallout">
            <a:avLst>
              <a:gd name="adj1" fmla="val -114279"/>
              <a:gd name="adj2" fmla="val -25438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学年毎の集計後処理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5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基本問題解説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0E9703-6212-0949-A98E-029E962EFA2D}"/>
              </a:ext>
            </a:extLst>
          </p:cNvPr>
          <p:cNvSpPr/>
          <p:nvPr/>
        </p:nvSpPr>
        <p:spPr>
          <a:xfrm>
            <a:off x="163645" y="1189877"/>
            <a:ext cx="115401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/>
              <a:t>基本</a:t>
            </a:r>
            <a:r>
              <a:rPr lang="en-US" altLang="ja-JP" sz="2400" dirty="0"/>
              <a:t>13-4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あて先作成プログラムに関する次の記述を読んで，設問１～３に答えよ。</a:t>
            </a:r>
            <a:endParaRPr lang="en-US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+mj-ea"/>
                <a:ea typeface="+mj-ea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ja-JP" altLang="en-US" sz="2400" kern="10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2400" i="1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平成</a:t>
            </a:r>
            <a:r>
              <a:rPr lang="en-US" altLang="ja-JP" sz="2400" i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23</a:t>
            </a:r>
            <a:r>
              <a:rPr lang="ja-JP" altLang="ja-JP" sz="2400" i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年春問５</a:t>
            </a:r>
            <a:r>
              <a:rPr lang="ja-JP" altLang="en-US" sz="2400" i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・抜粋</a:t>
            </a:r>
            <a:r>
              <a:rPr lang="ja-JP" altLang="ja-JP" sz="2400" i="1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）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　通信販売会社のＺ社では，顧客に対して顧客番号を発行し，顧客マスタファイル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で管理して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いる。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　このたび，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2011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年５月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10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日から６月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20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日までの販売促進キャンペーン期間中 （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以下，期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間中という）の顧客の購入状況に応じて，懸賞応募券（以下，応募券という）と 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催物招待券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（以下，招待券という）を郵送することになった。 そこで，売上伝票ファイル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から応募券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と招待券を送る顧客を選び，あて先ファイルを出力するあて先作成プログラム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を作成することにした。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8190" y="144256"/>
            <a:ext cx="120138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このプログラムに必要な機能は，次のとおりである。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/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顧客ごとの応募券の枚数は，この販売促進キャンペーンの対象商品である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商品</a:t>
            </a:r>
            <a:r>
              <a:rPr lang="ja-JP" altLang="en-US" sz="24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コード</a:t>
            </a:r>
            <a:r>
              <a:rPr lang="en-US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A001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lang="en-US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A199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の商品を期間中に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購入した個数と同数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とする。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(2)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顧客ごとの招待券の枚数は，期間中に購入した</a:t>
            </a:r>
            <a:r>
              <a:rPr lang="ja-JP" altLang="ja-JP" sz="2400" u="heavy" kern="100" dirty="0">
                <a:solidFill>
                  <a:srgbClr val="C00000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すべての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商品の購入金額の</a:t>
            </a:r>
            <a:r>
              <a:rPr lang="ja-JP" altLang="ja-JP" sz="2400" kern="10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合計が５万円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以上の顧客に対して</a:t>
            </a:r>
            <a:r>
              <a:rPr lang="ja-JP" altLang="ja-JP" sz="2400" b="1" u="sng" kern="100" dirty="0">
                <a:solidFill>
                  <a:srgbClr val="C00000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１枚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とする。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arenBoth" startAt="3"/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応募券又は招待券を送る顧客ごとに，あて先ファイルに１件のレコード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を作成</a:t>
            </a:r>
            <a:r>
              <a:rPr lang="ja-JP" altLang="en-US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す</a:t>
            </a:r>
            <a:r>
              <a:rPr lang="ja-JP" altLang="en-US" sz="2400" kern="100">
                <a:latin typeface="+mj-ea"/>
                <a:ea typeface="+mj-ea"/>
                <a:cs typeface="Times New Roman" panose="02020603050405020304" pitchFamily="18" charset="0"/>
              </a:rPr>
              <a:t>る</a:t>
            </a:r>
            <a:b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</a:br>
            <a:r>
              <a:rPr lang="ja-JP" altLang="ja-JP" sz="2400" kern="100">
                <a:solidFill>
                  <a:srgbClr val="C00000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応募券</a:t>
            </a:r>
            <a:r>
              <a:rPr lang="ja-JP" altLang="ja-JP" sz="2400" kern="100" dirty="0">
                <a:solidFill>
                  <a:srgbClr val="C00000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と招待券の両方を送る場合でも１顧客に対して１件のレコードを作成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する。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(4)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　応募券の総枚数，招待券の総枚数及びあて先ファイルのレコードの件数を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，合計表に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印字する。顧客マスタファイル，売上伝票ファイル，あて先ファイルは順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ファイルである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。 これらのレコード様式を，図１に示す。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02758" y="6262941"/>
            <a:ext cx="4663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図１ 各ファイルのレコード様式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2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7" name="図 6" descr="http://情報処理試験.jp/FE23a-pm/H23-FE-pm05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89" y="4134399"/>
            <a:ext cx="8381439" cy="193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80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7418" y="66320"/>
            <a:ext cx="118593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顧客マスタファイルは，</a:t>
            </a:r>
            <a:r>
              <a:rPr kumimoji="0" lang="ja-JP" altLang="ja-JP" sz="2400" b="0" i="0" u="heavy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顧客番号の昇順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に整列されている。売上伝票ファイルを，</a:t>
            </a:r>
            <a:r>
              <a:rPr kumimoji="0" lang="ja-JP" altLang="ja-JP" sz="24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顧客番号</a:t>
            </a:r>
            <a:endParaRPr kumimoji="0" lang="en-US" altLang="ja-JP" sz="2400" b="0" i="0" u="sng" strike="noStrike" cap="none" normalizeH="0" dirty="0">
              <a:ln>
                <a:noFill/>
              </a:ln>
              <a:solidFill>
                <a:schemeClr val="tx1"/>
              </a:solidFill>
              <a:effectLst/>
              <a:uFill>
                <a:solidFill>
                  <a:srgbClr val="FF0000"/>
                </a:solidFill>
              </a:u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0000"/>
                  </a:solidFill>
                </a:uFill>
                <a:latin typeface="+mj-ea"/>
                <a:ea typeface="+mj-ea"/>
                <a:cs typeface="Times New Roman" panose="02020603050405020304" pitchFamily="18" charset="0"/>
              </a:rPr>
              <a:t>の昇順に整列した作業ファイルを作り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，このプログラムに入力する。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374" y="1081983"/>
            <a:ext cx="1186254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このプログラムの入出力関連を図２に，プログラムの流れを図３に，主なモジュールの処理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内容を表１に示す。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20777" y="6369619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図２　あて先作成プログラムの入出力関連</a:t>
            </a:r>
            <a:endParaRPr lang="ja-JP" altLang="en-US" sz="2400" dirty="0"/>
          </a:p>
        </p:txBody>
      </p:sp>
      <p:sp>
        <p:nvSpPr>
          <p:cNvPr id="6" name="テキスト ボックス 141"/>
          <p:cNvSpPr txBox="1"/>
          <p:nvPr/>
        </p:nvSpPr>
        <p:spPr>
          <a:xfrm>
            <a:off x="2077920" y="3161509"/>
            <a:ext cx="3166433" cy="4790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2800" kern="100" dirty="0">
                <a:solidFill>
                  <a:srgbClr val="FF0000"/>
                </a:solidFill>
                <a:effectLst/>
                <a:ea typeface="AR P丸ゴシック体M" panose="020B0600010101010101" pitchFamily="50" charset="-128"/>
                <a:cs typeface="Times New Roman" panose="02020603050405020304" pitchFamily="18" charset="0"/>
              </a:rPr>
              <a:t>顧客番号の昇順</a:t>
            </a:r>
            <a:endParaRPr lang="ja-JP" sz="28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141"/>
          <p:cNvSpPr txBox="1"/>
          <p:nvPr/>
        </p:nvSpPr>
        <p:spPr>
          <a:xfrm>
            <a:off x="5825266" y="3236644"/>
            <a:ext cx="4687040" cy="4790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b="1" kern="100" dirty="0">
                <a:solidFill>
                  <a:srgbClr val="C00000"/>
                </a:solidFill>
                <a:ea typeface="AR P丸ゴシック体M" panose="020B0600010101010101" pitchFamily="50" charset="-128"/>
                <a:cs typeface="Times New Roman" panose="02020603050405020304" pitchFamily="18" charset="0"/>
              </a:rPr>
              <a:t>グループ集計の前提条件</a:t>
            </a:r>
            <a:endParaRPr lang="ja-JP" sz="2800" b="1" kern="100" dirty="0">
              <a:solidFill>
                <a:srgbClr val="C0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 descr="http://情報処理試験.jp/FE23a-pm/H23-FE-pm05-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8" y="2251532"/>
            <a:ext cx="4136764" cy="355759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141"/>
          <p:cNvSpPr txBox="1"/>
          <p:nvPr/>
        </p:nvSpPr>
        <p:spPr>
          <a:xfrm>
            <a:off x="6737364" y="3959312"/>
            <a:ext cx="2862844" cy="4790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2800" b="1" kern="100" dirty="0">
                <a:solidFill>
                  <a:srgbClr val="C00000"/>
                </a:solidFill>
                <a:effectLst/>
                <a:ea typeface="AR P丸ゴシック体M" panose="020B0600010101010101" pitchFamily="50" charset="-128"/>
                <a:cs typeface="Times New Roman" panose="02020603050405020304" pitchFamily="18" charset="0"/>
              </a:rPr>
              <a:t>顧客番号の昇順</a:t>
            </a:r>
            <a:endParaRPr lang="ja-JP" sz="2800" b="1" kern="100" dirty="0">
              <a:solidFill>
                <a:srgbClr val="C0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ファイルとは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E6DD34-8560-3843-9E5B-BBD0C90F01F7}"/>
              </a:ext>
            </a:extLst>
          </p:cNvPr>
          <p:cNvSpPr txBox="1"/>
          <p:nvPr/>
        </p:nvSpPr>
        <p:spPr>
          <a:xfrm>
            <a:off x="374358" y="751344"/>
            <a:ext cx="11443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/>
              <a:t>ファイルは、</a:t>
            </a:r>
            <a:r>
              <a:rPr lang="en-US" altLang="ja-JP" sz="2400" dirty="0"/>
              <a:t>1</a:t>
            </a:r>
            <a:r>
              <a:rPr lang="ja-JP" altLang="ja-JP" sz="2400"/>
              <a:t>件分のデータである</a:t>
            </a:r>
            <a:r>
              <a:rPr lang="ja-JP" altLang="ja-JP" sz="2400">
                <a:solidFill>
                  <a:srgbClr val="C00000"/>
                </a:solidFill>
              </a:rPr>
              <a:t>レコード</a:t>
            </a:r>
            <a:r>
              <a:rPr lang="ja-JP" altLang="ja-JP" sz="2400"/>
              <a:t>が複数件まとまった物であり、レコードは、意味の有る複数の</a:t>
            </a:r>
            <a:r>
              <a:rPr lang="ja-JP" altLang="ja-JP" sz="2400">
                <a:solidFill>
                  <a:srgbClr val="00B0F0"/>
                </a:solidFill>
              </a:rPr>
              <a:t>フィールド</a:t>
            </a:r>
            <a:r>
              <a:rPr lang="ja-JP" altLang="ja-JP" sz="2400"/>
              <a:t>から構成される。</a:t>
            </a:r>
          </a:p>
          <a:p>
            <a:r>
              <a:rPr lang="ja-JP" altLang="ja-JP" sz="2400"/>
              <a:t>また、コンピュータが物理的に読み書きをするまとまったレコード単位をブロックと呼ぶ。</a:t>
            </a:r>
          </a:p>
          <a:p>
            <a:r>
              <a:rPr lang="ja-JP" altLang="ja-JP" sz="2400"/>
              <a:t>　</a:t>
            </a:r>
            <a:endParaRPr lang="ja-JP" altLang="ja-JP" sz="2400" dirty="0"/>
          </a:p>
        </p:txBody>
      </p:sp>
      <p:sp>
        <p:nvSpPr>
          <p:cNvPr id="23" name="スライド番号プレースホルダー 3">
            <a:extLst>
              <a:ext uri="{FF2B5EF4-FFF2-40B4-BE49-F238E27FC236}">
                <a16:creationId xmlns:a16="http://schemas.microsoft.com/office/drawing/2014/main" id="{09B28D9C-0596-EC4A-9C5E-273A0F9D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9174" y="5804808"/>
            <a:ext cx="2743200" cy="365125"/>
          </a:xfrm>
        </p:spPr>
        <p:txBody>
          <a:bodyPr/>
          <a:lstStyle/>
          <a:p>
            <a:fld id="{A6B4579A-9183-4EA4-BA4A-357805BB11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2A689B8-9C07-664E-B522-D83ACCE41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20746"/>
              </p:ext>
            </p:extLst>
          </p:nvPr>
        </p:nvGraphicFramePr>
        <p:xfrm>
          <a:off x="1556288" y="3033640"/>
          <a:ext cx="9116679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4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2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16JN0401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電子太郎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03-3369-9333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新宿区百人町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1-25-4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16JN0402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電子花子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03-3363-7685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新宿区北新宿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1-4-2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16JN0403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400" b="0" kern="10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新宿三郎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03-3363-2985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新宿区西新宿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7-6-3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D3DAEE4-467D-DF4B-A506-D0F925CD8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315" y="2978852"/>
            <a:ext cx="1811583" cy="1147289"/>
          </a:xfrm>
          <a:prstGeom prst="rect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98C7438-5695-A24B-AE37-F71A01AE4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634" y="2980296"/>
            <a:ext cx="3352802" cy="1148875"/>
          </a:xfrm>
          <a:prstGeom prst="rect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AF09E43-DF3E-2D49-8B97-F1A5E0190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15" y="3056999"/>
            <a:ext cx="9208721" cy="364622"/>
          </a:xfrm>
          <a:prstGeom prst="rect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6493613D-1659-1D40-9369-F7A66688EDDD}"/>
              </a:ext>
            </a:extLst>
          </p:cNvPr>
          <p:cNvSpPr>
            <a:spLocks/>
          </p:cNvSpPr>
          <p:nvPr/>
        </p:nvSpPr>
        <p:spPr bwMode="auto">
          <a:xfrm>
            <a:off x="1228785" y="3102533"/>
            <a:ext cx="161925" cy="1066999"/>
          </a:xfrm>
          <a:prstGeom prst="leftBrace">
            <a:avLst>
              <a:gd name="adj1" fmla="val 4803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32" name="テキスト ボックス 236">
            <a:extLst>
              <a:ext uri="{FF2B5EF4-FFF2-40B4-BE49-F238E27FC236}">
                <a16:creationId xmlns:a16="http://schemas.microsoft.com/office/drawing/2014/main" id="{0B7BB359-7E03-D040-B2C9-3BFB04C1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0414" y="2980296"/>
            <a:ext cx="1451586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レコード</a:t>
            </a:r>
            <a:endParaRPr kumimoji="1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テキスト ボックス 238">
            <a:extLst>
              <a:ext uri="{FF2B5EF4-FFF2-40B4-BE49-F238E27FC236}">
                <a16:creationId xmlns:a16="http://schemas.microsoft.com/office/drawing/2014/main" id="{CCE5E981-E0E3-2940-806B-2CCD7E593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7784" y="3396991"/>
            <a:ext cx="1493715" cy="47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ファイル</a:t>
            </a:r>
            <a:endParaRPr kumimoji="1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67603C5D-B7E2-494D-BDC6-625613F09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748" y="2364744"/>
            <a:ext cx="983262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</a:t>
            </a:r>
            <a:r>
              <a:rPr kumimoji="1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学籍番号　　　氏名　　　電話番号　　　　　</a:t>
            </a: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 住所</a:t>
            </a: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35" name="テキスト ボックス 237">
            <a:extLst>
              <a:ext uri="{FF2B5EF4-FFF2-40B4-BE49-F238E27FC236}">
                <a16:creationId xmlns:a16="http://schemas.microsoft.com/office/drawing/2014/main" id="{068DE848-FCC5-D940-952E-79E7DE609FFA}"/>
              </a:ext>
            </a:extLst>
          </p:cNvPr>
          <p:cNvSpPr txBox="1"/>
          <p:nvPr/>
        </p:nvSpPr>
        <p:spPr>
          <a:xfrm>
            <a:off x="1711935" y="4262461"/>
            <a:ext cx="8906120" cy="6368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400" kern="100" dirty="0">
                <a:solidFill>
                  <a:srgbClr val="0070C0"/>
                </a:solidFill>
                <a:effectLst/>
                <a:ea typeface="ＭＳ ゴシック"/>
                <a:cs typeface="Times New Roman"/>
              </a:rPr>
              <a:t>フィールド　　　　　　　　・・・・　　　　　フィールド　　　　</a:t>
            </a:r>
            <a:r>
              <a:rPr lang="ja-JP" sz="1050" kern="100" dirty="0">
                <a:solidFill>
                  <a:srgbClr val="0070C0"/>
                </a:solidFill>
                <a:effectLst/>
                <a:ea typeface="ＭＳ ゴシック"/>
                <a:cs typeface="Times New Roman"/>
              </a:rPr>
              <a:t>　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727D12-515E-2045-9F6C-7AAEDD90B0E4}"/>
              </a:ext>
            </a:extLst>
          </p:cNvPr>
          <p:cNvSpPr txBox="1"/>
          <p:nvPr/>
        </p:nvSpPr>
        <p:spPr>
          <a:xfrm>
            <a:off x="3316898" y="430373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＝　カラム</a:t>
            </a:r>
          </a:p>
        </p:txBody>
      </p:sp>
    </p:spTree>
    <p:extLst>
      <p:ext uri="{BB962C8B-B14F-4D97-AF65-F5344CB8AC3E}">
        <p14:creationId xmlns:p14="http://schemas.microsoft.com/office/powerpoint/2010/main" val="422304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2" grpId="0"/>
      <p:bldP spid="35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2868" y="124366"/>
            <a:ext cx="109774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設問１　図３中の空欄 に入れる正しい答えを， 解答群の中から選べ。 </a:t>
            </a:r>
            <a:endParaRPr lang="en-US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[a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に関する解答群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ア　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A001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作業ファイルレコードの商品コード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A199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イ　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A001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作業ファイルレコードの商品コード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A199 </a:t>
            </a:r>
          </a:p>
          <a:p>
            <a:pPr indent="133350" algn="just">
              <a:spcAft>
                <a:spcPts val="0"/>
              </a:spcAft>
            </a:pPr>
            <a:r>
              <a:rPr lang="ja-JP" altLang="en-US" sz="2400" kern="1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2400" kern="10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24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又</a:t>
            </a: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は購入金額合計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≧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50000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ウ　購入金額合計 </a:t>
            </a:r>
            <a:r>
              <a:rPr lang="en-US" altLang="ja-JP" sz="24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≧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50000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エ　作業ファイルレコードの購入個数 ＞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オ　招待券枚数 ＞</a:t>
            </a:r>
            <a:r>
              <a:rPr lang="en-US" altLang="ja-JP" sz="24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 </a:t>
            </a:r>
            <a:endParaRPr lang="ja-JP" altLang="ja-JP" sz="24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142"/>
          <p:cNvSpPr txBox="1"/>
          <p:nvPr/>
        </p:nvSpPr>
        <p:spPr>
          <a:xfrm>
            <a:off x="1501148" y="4144011"/>
            <a:ext cx="7227733" cy="22065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＊１　</a:t>
            </a:r>
            <a:r>
              <a:rPr lang="ja-JP" altLang="en-US" sz="28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問題文</a:t>
            </a:r>
            <a:r>
              <a:rPr lang="en-US" altLang="ja-JP" sz="2800" kern="100" dirty="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(</a:t>
            </a:r>
            <a:r>
              <a:rPr lang="en-US" altLang="ja-JP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2)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lang="en-US" altLang="ja-JP" sz="2800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2800" kern="100" dirty="0">
              <a:solidFill>
                <a:srgbClr val="C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　</a:t>
            </a:r>
            <a:r>
              <a:rPr lang="ja-JP" sz="2800" kern="10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招待券</a:t>
            </a:r>
            <a:r>
              <a:rPr lang="ja-JP" altLang="en-US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処理を</a:t>
            </a:r>
            <a:r>
              <a:rPr lang="ja-JP" altLang="en-US" sz="2800" kern="10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行う条件</a:t>
            </a:r>
            <a:endParaRPr lang="ja-JP" sz="2800" kern="100" dirty="0">
              <a:solidFill>
                <a:srgbClr val="C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52868" y="2408868"/>
            <a:ext cx="647114" cy="373241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/>
          <p:nvPr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047" y="1069284"/>
            <a:ext cx="2560098" cy="5171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24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75138" y="271867"/>
            <a:ext cx="113573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[b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に関する解答群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ア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A001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作業ファイルレコードの商品コード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A199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イ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A001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作業ファイルレコードの商品コード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A199 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かつ　</a:t>
            </a:r>
            <a:endParaRPr lang="en-US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作業ファイルレコードの購入金額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≧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50000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ウ　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A001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作業ファイルレコードの商品コード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≦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A199 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又は　</a:t>
            </a:r>
            <a:endParaRPr lang="en-US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作業ファイルレコードの購入金額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≧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50000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エ　応募券枚数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オ　応募券枚数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かつ 招待券枚数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カ　応募券枚数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 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又は 招待券枚数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キ　作業ファイルレコードの購入金額 </a:t>
            </a:r>
            <a:r>
              <a:rPr lang="en-US" altLang="ja-JP" sz="2000" kern="100" dirty="0">
                <a:effectLst/>
                <a:latin typeface="+mj-ea"/>
                <a:ea typeface="+mj-ea"/>
                <a:cs typeface="ＭＳ 明朝" panose="02020609040205080304" pitchFamily="17" charset="-128"/>
              </a:rPr>
              <a:t>≧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50000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ク　作業ファイルレコードの購入個数 ＞</a:t>
            </a:r>
            <a:r>
              <a:rPr lang="en-US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 0 </a:t>
            </a:r>
            <a:endParaRPr lang="ja-JP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163"/>
          <p:cNvSpPr txBox="1"/>
          <p:nvPr/>
        </p:nvSpPr>
        <p:spPr>
          <a:xfrm>
            <a:off x="567397" y="4595694"/>
            <a:ext cx="11057206" cy="13862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＊２　問題文</a:t>
            </a:r>
            <a:r>
              <a:rPr lang="en-US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(3)</a:t>
            </a:r>
            <a:r>
              <a:rPr lang="ja-JP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応募券又は招待券を送る顧客ごとに，</a:t>
            </a:r>
            <a:endParaRPr lang="en-US" altLang="ja-JP" sz="2800" kern="100" dirty="0">
              <a:solidFill>
                <a:srgbClr val="C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lang="en-US" altLang="ja-JP" sz="2800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endParaRPr lang="en-US" altLang="ja-JP" sz="2800" kern="100" dirty="0">
              <a:solidFill>
                <a:srgbClr val="C0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2800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　　</a:t>
            </a:r>
            <a:r>
              <a:rPr lang="ja-JP" sz="28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あて先ファイルに１件のレコードを作成</a:t>
            </a:r>
          </a:p>
        </p:txBody>
      </p:sp>
      <p:sp>
        <p:nvSpPr>
          <p:cNvPr id="4" name="円/楕円 3"/>
          <p:cNvSpPr/>
          <p:nvPr/>
        </p:nvSpPr>
        <p:spPr>
          <a:xfrm>
            <a:off x="375138" y="2669222"/>
            <a:ext cx="647114" cy="373241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/>
          <p:nvPr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444" y="456636"/>
            <a:ext cx="2560098" cy="5171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26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CFF"/>
              </a:clrFrom>
              <a:clrTo>
                <a:srgbClr val="FE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47" y="5880182"/>
            <a:ext cx="50863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99" y="2653310"/>
            <a:ext cx="3857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229" y="837789"/>
            <a:ext cx="4428744" cy="3157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2881" y="1164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テキスト ボックス 164"/>
          <p:cNvSpPr txBox="1">
            <a:spLocks noChangeArrowheads="1"/>
          </p:cNvSpPr>
          <p:nvPr/>
        </p:nvSpPr>
        <p:spPr bwMode="auto">
          <a:xfrm>
            <a:off x="487011" y="3903391"/>
            <a:ext cx="7048791" cy="97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＊３　</a:t>
            </a:r>
            <a:r>
              <a:rPr lang="ja-JP" altLang="en-US" sz="2800" kern="100">
                <a:solidFill>
                  <a:srgbClr val="C00000"/>
                </a:solidFill>
                <a:latin typeface="+mj-ea"/>
                <a:cs typeface="Times New Roman" panose="02020603050405020304" pitchFamily="18" charset="0"/>
              </a:rPr>
              <a:t>問題文</a:t>
            </a: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(1)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応募券の枚数は購入した個数と同数　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→　作業ファイルに購入個数が入っている</a:t>
            </a:r>
            <a:endParaRPr kumimoji="0" lang="ja-JP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2" y="-184666"/>
            <a:ext cx="12009118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設問２　表１中の 空欄に入れる正しい答えを， 解答群の中から選べ。解答群中の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 ]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は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ガウス記号であり，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[X]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は，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x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を超えない最大の整数値を表す。 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解答群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ア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作業ファイルレコードの購入金額 ／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50000 ]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イ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ウ　応募券枚数＋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作業ファイルレコードの購入金額 ／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50000 ]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エ　応募券枚数＋１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オ　応募券枚数＋作業ファイルレコードの購入個数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カ 作業ファイルレコードの購入個数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3454" y="2732013"/>
            <a:ext cx="647114" cy="373241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030968" y="2650558"/>
            <a:ext cx="694944" cy="536152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458064" y="6185095"/>
            <a:ext cx="913404" cy="536152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91" descr="http://情報処理試験.jp/FE23a-pm/H23-FE-pm05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516" y="3301128"/>
            <a:ext cx="3668862" cy="355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50" y="837789"/>
            <a:ext cx="4428744" cy="3157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230" y="3978804"/>
            <a:ext cx="2219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41"/>
          <p:cNvSpPr txBox="1"/>
          <p:nvPr/>
        </p:nvSpPr>
        <p:spPr>
          <a:xfrm>
            <a:off x="8975824" y="3754874"/>
            <a:ext cx="3307617" cy="5131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2800" kern="100" dirty="0">
                <a:solidFill>
                  <a:srgbClr val="FF0000"/>
                </a:solidFill>
                <a:effectLst/>
                <a:ea typeface="AR P丸ゴシック体M" panose="020B0600010101010101" pitchFamily="50" charset="-128"/>
                <a:cs typeface="Times New Roman" panose="02020603050405020304" pitchFamily="18" charset="0"/>
              </a:rPr>
              <a:t>顧客番号の昇順</a:t>
            </a:r>
            <a:endParaRPr lang="ja-JP" sz="28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0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ファイルの種類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E6DD34-8560-3843-9E5B-BBD0C90F01F7}"/>
              </a:ext>
            </a:extLst>
          </p:cNvPr>
          <p:cNvSpPr txBox="1"/>
          <p:nvPr/>
        </p:nvSpPr>
        <p:spPr>
          <a:xfrm>
            <a:off x="374358" y="651446"/>
            <a:ext cx="11667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(1) </a:t>
            </a:r>
            <a:r>
              <a:rPr lang="ja-JP" altLang="ja-JP" sz="2400"/>
              <a:t>使用方法による分類</a:t>
            </a:r>
          </a:p>
          <a:p>
            <a:r>
              <a:rPr lang="ja-JP" altLang="ja-JP" sz="2400"/>
              <a:t>入力に使用するファイルを</a:t>
            </a:r>
            <a:r>
              <a:rPr lang="ja-JP" altLang="ja-JP" sz="2400">
                <a:solidFill>
                  <a:srgbClr val="C00000"/>
                </a:solidFill>
              </a:rPr>
              <a:t>入力ファイル</a:t>
            </a:r>
            <a:r>
              <a:rPr lang="ja-JP" altLang="ja-JP" sz="2400"/>
              <a:t>、出力に使用するファイルを</a:t>
            </a:r>
            <a:r>
              <a:rPr lang="ja-JP" altLang="ja-JP" sz="2400">
                <a:solidFill>
                  <a:srgbClr val="C00000"/>
                </a:solidFill>
              </a:rPr>
              <a:t>出力ファイル</a:t>
            </a:r>
            <a:r>
              <a:rPr lang="ja-JP" altLang="ja-JP" sz="2400"/>
              <a:t>と呼ぶ。入力ファイルはプログラムの処理に必要なデータを外部から読み込むときに使用し、出力ファイルはプログラムで作成したデータを保存する時に使用する。また、入力と出力の両方を行うファイルもあり、これを</a:t>
            </a:r>
            <a:r>
              <a:rPr lang="ja-JP" altLang="ja-JP" sz="2400">
                <a:solidFill>
                  <a:srgbClr val="C00000"/>
                </a:solidFill>
              </a:rPr>
              <a:t>入出力ファイル</a:t>
            </a:r>
            <a:r>
              <a:rPr lang="ja-JP" altLang="ja-JP" sz="2400"/>
              <a:t>と呼ぶ。</a:t>
            </a:r>
          </a:p>
          <a:p>
            <a:r>
              <a:rPr lang="ja-JP" altLang="ja-JP" sz="2400"/>
              <a:t>　</a:t>
            </a:r>
            <a:endParaRPr lang="ja-JP" altLang="ja-JP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D5FDD94-4054-404E-B45D-80BB9A6EA619}"/>
              </a:ext>
            </a:extLst>
          </p:cNvPr>
          <p:cNvSpPr/>
          <p:nvPr/>
        </p:nvSpPr>
        <p:spPr>
          <a:xfrm>
            <a:off x="2025529" y="3344600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/>
              <a:t>入力ファイル</a:t>
            </a:r>
            <a:endParaRPr lang="ja-JP" altLang="en-US" sz="2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082176-1F6F-BA4F-A161-4DAF8BDF6F2D}"/>
              </a:ext>
            </a:extLst>
          </p:cNvPr>
          <p:cNvSpPr txBox="1"/>
          <p:nvPr/>
        </p:nvSpPr>
        <p:spPr>
          <a:xfrm>
            <a:off x="4510007" y="334460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は読み取り専用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8503717-D777-534A-8045-65EA44715787}"/>
              </a:ext>
            </a:extLst>
          </p:cNvPr>
          <p:cNvSpPr/>
          <p:nvPr/>
        </p:nvSpPr>
        <p:spPr>
          <a:xfrm>
            <a:off x="2025529" y="403944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/>
              <a:t>出力</a:t>
            </a:r>
            <a:r>
              <a:rPr lang="ja-JP" altLang="ja-JP" sz="2400"/>
              <a:t>ファイル</a:t>
            </a:r>
            <a:endParaRPr lang="ja-JP" altLang="en-US" sz="24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2DA64A-94F8-B540-B468-A027B3102766}"/>
              </a:ext>
            </a:extLst>
          </p:cNvPr>
          <p:cNvSpPr txBox="1"/>
          <p:nvPr/>
        </p:nvSpPr>
        <p:spPr>
          <a:xfrm>
            <a:off x="4510007" y="403944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は読み取りも、書き込みも行う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16E392-C02C-974B-A019-683884CCF153}"/>
              </a:ext>
            </a:extLst>
          </p:cNvPr>
          <p:cNvSpPr/>
          <p:nvPr/>
        </p:nvSpPr>
        <p:spPr>
          <a:xfrm>
            <a:off x="2025529" y="488323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/>
              <a:t>入出力ファイル</a:t>
            </a:r>
            <a:endParaRPr lang="ja-JP" altLang="en-US" sz="240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1EF898-2A46-AF4F-A73C-16834C6FED7F}"/>
              </a:ext>
            </a:extLst>
          </p:cNvPr>
          <p:cNvSpPr txBox="1"/>
          <p:nvPr/>
        </p:nvSpPr>
        <p:spPr>
          <a:xfrm>
            <a:off x="4510007" y="4821681"/>
            <a:ext cx="5416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は読み書きを行う、</a:t>
            </a:r>
            <a:r>
              <a:rPr kumimoji="1" lang="ja-JP" altLang="en-US" sz="3200">
                <a:solidFill>
                  <a:srgbClr val="C00000"/>
                </a:solidFill>
              </a:rPr>
              <a:t>同一ファイル</a:t>
            </a:r>
            <a:endParaRPr kumimoji="1" lang="ja-JP" alt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ファイルの種類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E6DD34-8560-3843-9E5B-BBD0C90F01F7}"/>
              </a:ext>
            </a:extLst>
          </p:cNvPr>
          <p:cNvSpPr txBox="1"/>
          <p:nvPr/>
        </p:nvSpPr>
        <p:spPr>
          <a:xfrm>
            <a:off x="374358" y="651446"/>
            <a:ext cx="11667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(2)</a:t>
            </a:r>
            <a:r>
              <a:rPr lang="ja-JP" altLang="ja-JP" sz="2800"/>
              <a:t>ファイルの性質による分類　</a:t>
            </a:r>
            <a:endParaRPr lang="ja-JP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5DFF1D-7506-1B47-8DCD-3E7A8ACD3C93}"/>
              </a:ext>
            </a:extLst>
          </p:cNvPr>
          <p:cNvSpPr txBox="1"/>
          <p:nvPr/>
        </p:nvSpPr>
        <p:spPr>
          <a:xfrm>
            <a:off x="250725" y="1490008"/>
            <a:ext cx="121879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基本</a:t>
            </a:r>
            <a:r>
              <a:rPr lang="ja-JP" altLang="ja-JP" sz="2400"/>
              <a:t>的な情報を格納したファイルを</a:t>
            </a:r>
            <a:r>
              <a:rPr lang="ja-JP" altLang="ja-JP" sz="2400">
                <a:solidFill>
                  <a:srgbClr val="FF0000"/>
                </a:solidFill>
              </a:rPr>
              <a:t>マスタファイル</a:t>
            </a:r>
            <a:r>
              <a:rPr lang="ja-JP" altLang="ja-JP" sz="2400"/>
              <a:t>、マスタファイルを更新するための</a:t>
            </a:r>
            <a:endParaRPr lang="en-US" altLang="ja-JP" sz="2400" dirty="0"/>
          </a:p>
          <a:p>
            <a:r>
              <a:rPr lang="ja-JP" altLang="ja-JP" sz="2400"/>
              <a:t>情報を格納したファイルを</a:t>
            </a:r>
            <a:r>
              <a:rPr lang="ja-JP" altLang="ja-JP" sz="2400">
                <a:solidFill>
                  <a:srgbClr val="FF0000"/>
                </a:solidFill>
              </a:rPr>
              <a:t>トランザクションファイル</a:t>
            </a:r>
            <a:r>
              <a:rPr lang="ja-JP" altLang="ja-JP" sz="2400"/>
              <a:t>と呼ぶ。</a:t>
            </a:r>
            <a:br>
              <a:rPr lang="en-US" altLang="ja-JP" sz="2400" dirty="0"/>
            </a:br>
            <a:r>
              <a:rPr lang="ja-JP" altLang="ja-JP" sz="2400"/>
              <a:t>以下は、マスタファイルに登録された時給を</a:t>
            </a:r>
            <a:br>
              <a:rPr lang="en-US" altLang="ja-JP" sz="2400" dirty="0"/>
            </a:br>
            <a:r>
              <a:rPr lang="ja-JP" altLang="ja-JP" sz="2400"/>
              <a:t>トランザクションファイルの昇給額で更新する例である</a:t>
            </a:r>
          </a:p>
          <a:p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51982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ファイルの種類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239">
            <a:extLst>
              <a:ext uri="{FF2B5EF4-FFF2-40B4-BE49-F238E27FC236}">
                <a16:creationId xmlns:a16="http://schemas.microsoft.com/office/drawing/2014/main" id="{ABC84C25-E005-374A-B4D3-91B3CE614F15}"/>
              </a:ext>
            </a:extLst>
          </p:cNvPr>
          <p:cNvSpPr txBox="1"/>
          <p:nvPr/>
        </p:nvSpPr>
        <p:spPr>
          <a:xfrm>
            <a:off x="1000220" y="1450277"/>
            <a:ext cx="10521942" cy="7163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800" b="1" kern="100" dirty="0">
                <a:effectLst/>
                <a:latin typeface="+mj-ea"/>
                <a:ea typeface="+mj-ea"/>
                <a:cs typeface="Times New Roman"/>
              </a:rPr>
              <a:t>マスタファイル　　　　　　</a:t>
            </a:r>
            <a:r>
              <a:rPr lang="ja-JP" sz="2800" b="1" kern="100">
                <a:effectLst/>
                <a:latin typeface="+mj-ea"/>
                <a:ea typeface="+mj-ea"/>
                <a:cs typeface="Times New Roman"/>
              </a:rPr>
              <a:t>　</a:t>
            </a:r>
            <a:r>
              <a:rPr lang="ja-JP" sz="2800" b="1" kern="100" dirty="0">
                <a:effectLst/>
                <a:latin typeface="+mj-ea"/>
                <a:ea typeface="+mj-ea"/>
                <a:cs typeface="Times New Roman"/>
              </a:rPr>
              <a:t>　トランザクションファイル</a:t>
            </a:r>
            <a:endParaRPr lang="ja-JP" sz="2800" kern="100" dirty="0">
              <a:effectLst/>
              <a:latin typeface="+mj-ea"/>
              <a:ea typeface="+mj-ea"/>
              <a:cs typeface="Times New Roman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1E912888-1FAA-A04B-860E-8F9FC55DE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73490"/>
              </p:ext>
            </p:extLst>
          </p:nvPr>
        </p:nvGraphicFramePr>
        <p:xfrm>
          <a:off x="444551" y="1984908"/>
          <a:ext cx="10592194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1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従業員番号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氏名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時給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昇給額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AA1001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電子太郎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870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BY2001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電子花子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27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　　　　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55EC1FE-CE5E-1B46-A1E5-357D02DBA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18318"/>
              </p:ext>
            </p:extLst>
          </p:nvPr>
        </p:nvGraphicFramePr>
        <p:xfrm>
          <a:off x="2399312" y="4893134"/>
          <a:ext cx="656615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従業員番号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氏名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時給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AA1001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電子太郎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920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BY2001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chemeClr val="tx1"/>
                          </a:solidFill>
                          <a:effectLst/>
                        </a:rPr>
                        <a:t>電子花子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chemeClr val="tx1"/>
                          </a:solidFill>
                          <a:effectLst/>
                        </a:rPr>
                        <a:t>950</a:t>
                      </a:r>
                      <a:endParaRPr lang="ja-JP" sz="2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61B73A3-9AE7-F444-B06C-E810E773209D}"/>
              </a:ext>
            </a:extLst>
          </p:cNvPr>
          <p:cNvGrpSpPr>
            <a:grpSpLocks/>
          </p:cNvGrpSpPr>
          <p:nvPr/>
        </p:nvGrpSpPr>
        <p:grpSpPr bwMode="auto">
          <a:xfrm>
            <a:off x="9210577" y="2135082"/>
            <a:ext cx="2509106" cy="904875"/>
            <a:chOff x="8280" y="10755"/>
            <a:chExt cx="1854" cy="1425"/>
          </a:xfrm>
        </p:grpSpPr>
        <p:sp>
          <p:nvSpPr>
            <p:cNvPr id="15" name="AutoShape 24">
              <a:extLst>
                <a:ext uri="{FF2B5EF4-FFF2-40B4-BE49-F238E27FC236}">
                  <a16:creationId xmlns:a16="http://schemas.microsoft.com/office/drawing/2014/main" id="{3AC16079-1BE2-074C-98AF-10281AFA2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0" y="10755"/>
              <a:ext cx="143" cy="1425"/>
            </a:xfrm>
            <a:prstGeom prst="rightBrace">
              <a:avLst>
                <a:gd name="adj1" fmla="val 83042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D419A7A5-07B8-FA4F-B7FB-16F1F2F10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3" y="11136"/>
              <a:ext cx="1711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400" kern="100" dirty="0">
                  <a:solidFill>
                    <a:srgbClr val="C00000"/>
                  </a:solidFill>
                  <a:effectLst/>
                  <a:latin typeface="+mj-ea"/>
                  <a:ea typeface="+mj-ea"/>
                  <a:cs typeface="Times New Roman"/>
                </a:rPr>
                <a:t>入力ファイル</a:t>
              </a:r>
              <a:endParaRPr lang="ja-JP" sz="2400" kern="100" dirty="0">
                <a:solidFill>
                  <a:srgbClr val="C00000"/>
                </a:solidFill>
                <a:effectLst/>
                <a:latin typeface="+mj-ea"/>
                <a:ea typeface="+mj-ea"/>
                <a:cs typeface="Times New Roman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8B904909-7415-0A44-BD97-523CD1EC6DCB}"/>
              </a:ext>
            </a:extLst>
          </p:cNvPr>
          <p:cNvGrpSpPr>
            <a:grpSpLocks/>
          </p:cNvGrpSpPr>
          <p:nvPr/>
        </p:nvGrpSpPr>
        <p:grpSpPr bwMode="auto">
          <a:xfrm>
            <a:off x="4260788" y="3299649"/>
            <a:ext cx="3081020" cy="481012"/>
            <a:chOff x="2282" y="11339"/>
            <a:chExt cx="4852" cy="756"/>
          </a:xfrm>
        </p:grpSpPr>
        <p:cxnSp>
          <p:nvCxnSpPr>
            <p:cNvPr id="20" name="AutoShape 17">
              <a:extLst>
                <a:ext uri="{FF2B5EF4-FFF2-40B4-BE49-F238E27FC236}">
                  <a16:creationId xmlns:a16="http://schemas.microsoft.com/office/drawing/2014/main" id="{8401415B-53F3-7042-BCF8-BF79EA6D14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82" y="11339"/>
              <a:ext cx="2338" cy="7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8">
              <a:extLst>
                <a:ext uri="{FF2B5EF4-FFF2-40B4-BE49-F238E27FC236}">
                  <a16:creationId xmlns:a16="http://schemas.microsoft.com/office/drawing/2014/main" id="{6BBC58CA-0E3E-8D45-AA73-B743A8DA72E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20" y="11339"/>
              <a:ext cx="2514" cy="7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" name="Text Box 16">
            <a:extLst>
              <a:ext uri="{FF2B5EF4-FFF2-40B4-BE49-F238E27FC236}">
                <a16:creationId xmlns:a16="http://schemas.microsoft.com/office/drawing/2014/main" id="{62A01746-4B83-6B4D-BDFC-0529A3A46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5939" y="3788877"/>
            <a:ext cx="3255869" cy="513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時給更新プログラム</a:t>
            </a:r>
            <a:endParaRPr kumimoji="1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cxnSp>
        <p:nvCxnSpPr>
          <p:cNvPr id="23" name="AutoShape 19">
            <a:extLst>
              <a:ext uri="{FF2B5EF4-FFF2-40B4-BE49-F238E27FC236}">
                <a16:creationId xmlns:a16="http://schemas.microsoft.com/office/drawing/2014/main" id="{7F9CB72D-F607-8544-84C2-F47EF6C858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33581" y="4288573"/>
            <a:ext cx="0" cy="6045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09277E7-7186-DE45-B775-100E8B0404B6}"/>
              </a:ext>
            </a:extLst>
          </p:cNvPr>
          <p:cNvGrpSpPr>
            <a:grpSpLocks/>
          </p:cNvGrpSpPr>
          <p:nvPr/>
        </p:nvGrpSpPr>
        <p:grpSpPr bwMode="auto">
          <a:xfrm>
            <a:off x="9332275" y="5023861"/>
            <a:ext cx="2471361" cy="904875"/>
            <a:chOff x="8506" y="10972"/>
            <a:chExt cx="2023" cy="1425"/>
          </a:xfrm>
        </p:grpSpPr>
        <p:sp>
          <p:nvSpPr>
            <p:cNvPr id="25" name="AutoShape 24">
              <a:extLst>
                <a:ext uri="{FF2B5EF4-FFF2-40B4-BE49-F238E27FC236}">
                  <a16:creationId xmlns:a16="http://schemas.microsoft.com/office/drawing/2014/main" id="{50004C35-5377-5443-AE05-B8BFB2765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" y="10972"/>
              <a:ext cx="143" cy="1425"/>
            </a:xfrm>
            <a:prstGeom prst="rightBrace">
              <a:avLst>
                <a:gd name="adj1" fmla="val 83042"/>
                <a:gd name="adj2" fmla="val 50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F76DDB1E-AA91-5943-B4BC-8AEC5AD6B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8" y="11277"/>
              <a:ext cx="1711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2400" kern="100" dirty="0">
                  <a:latin typeface="+mj-ea"/>
                  <a:ea typeface="+mj-ea"/>
                  <a:cs typeface="Times New Roman"/>
                </a:rPr>
                <a:t>出力</a:t>
              </a:r>
              <a:r>
                <a:rPr lang="ja-JP" altLang="en-US" sz="2400" kern="100" dirty="0">
                  <a:effectLst/>
                  <a:latin typeface="+mj-ea"/>
                  <a:ea typeface="+mj-ea"/>
                  <a:cs typeface="Times New Roman"/>
                </a:rPr>
                <a:t>ファイル</a:t>
              </a:r>
              <a:endParaRPr lang="ja-JP" sz="2400" kern="100" dirty="0">
                <a:effectLst/>
                <a:latin typeface="+mj-ea"/>
                <a:ea typeface="+mj-ea"/>
                <a:cs typeface="Times New Roman"/>
              </a:endParaRPr>
            </a:p>
          </p:txBody>
        </p:sp>
      </p:grpSp>
      <p:sp>
        <p:nvSpPr>
          <p:cNvPr id="27" name="テキスト ボックス 239">
            <a:extLst>
              <a:ext uri="{FF2B5EF4-FFF2-40B4-BE49-F238E27FC236}">
                <a16:creationId xmlns:a16="http://schemas.microsoft.com/office/drawing/2014/main" id="{BEE15383-1724-9A4F-B855-792FB05F9970}"/>
              </a:ext>
            </a:extLst>
          </p:cNvPr>
          <p:cNvSpPr txBox="1"/>
          <p:nvPr/>
        </p:nvSpPr>
        <p:spPr>
          <a:xfrm>
            <a:off x="2210974" y="4381045"/>
            <a:ext cx="9981025" cy="7163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800" b="1" kern="100">
                <a:effectLst/>
                <a:latin typeface="+mj-ea"/>
                <a:ea typeface="+mj-ea"/>
                <a:cs typeface="Times New Roman"/>
              </a:rPr>
              <a:t>マスタファイル</a:t>
            </a:r>
            <a:r>
              <a:rPr lang="ja-JP" sz="2800" b="1" kern="100" dirty="0">
                <a:effectLst/>
                <a:latin typeface="+mj-ea"/>
                <a:ea typeface="+mj-ea"/>
                <a:cs typeface="Times New Roman"/>
              </a:rPr>
              <a:t>　　　　　　　　　　　　　　　　　</a:t>
            </a:r>
            <a:endParaRPr lang="ja-JP" sz="2800" kern="100" dirty="0"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690A0CCE-C282-5847-9F3E-A1C4DBA948A4}"/>
              </a:ext>
            </a:extLst>
          </p:cNvPr>
          <p:cNvSpPr/>
          <p:nvPr/>
        </p:nvSpPr>
        <p:spPr>
          <a:xfrm>
            <a:off x="1646377" y="4363538"/>
            <a:ext cx="600358" cy="65133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>
                <a:solidFill>
                  <a:srgbClr val="C00000"/>
                </a:solidFill>
              </a:rPr>
              <a:t>新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DC80861-169A-1B40-9526-BF19B56A1497}"/>
              </a:ext>
            </a:extLst>
          </p:cNvPr>
          <p:cNvSpPr/>
          <p:nvPr/>
        </p:nvSpPr>
        <p:spPr>
          <a:xfrm>
            <a:off x="286236" y="1277971"/>
            <a:ext cx="11461213" cy="2021678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728698E-0D8A-484D-B122-81F269C2748A}"/>
              </a:ext>
            </a:extLst>
          </p:cNvPr>
          <p:cNvSpPr/>
          <p:nvPr/>
        </p:nvSpPr>
        <p:spPr>
          <a:xfrm>
            <a:off x="444551" y="4286667"/>
            <a:ext cx="11461213" cy="188662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>
            <a:extLst>
              <a:ext uri="{FF2B5EF4-FFF2-40B4-BE49-F238E27FC236}">
                <a16:creationId xmlns:a16="http://schemas.microsoft.com/office/drawing/2014/main" id="{6D2E5FBA-0360-F942-B3D2-ED833D1ABAC1}"/>
              </a:ext>
            </a:extLst>
          </p:cNvPr>
          <p:cNvSpPr/>
          <p:nvPr/>
        </p:nvSpPr>
        <p:spPr>
          <a:xfrm rot="5400000">
            <a:off x="10277453" y="5531782"/>
            <a:ext cx="568881" cy="680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32089D0-BA73-0242-8996-4377A4C16E0A}"/>
              </a:ext>
            </a:extLst>
          </p:cNvPr>
          <p:cNvSpPr txBox="1"/>
          <p:nvPr/>
        </p:nvSpPr>
        <p:spPr>
          <a:xfrm>
            <a:off x="9464534" y="624122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入出力ファイル</a:t>
            </a:r>
          </a:p>
        </p:txBody>
      </p:sp>
    </p:spTree>
    <p:extLst>
      <p:ext uri="{BB962C8B-B14F-4D97-AF65-F5344CB8AC3E}">
        <p14:creationId xmlns:p14="http://schemas.microsoft.com/office/powerpoint/2010/main" val="151604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31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98474"/>
            <a:ext cx="9601200" cy="537474"/>
          </a:xfrm>
        </p:spPr>
        <p:txBody>
          <a:bodyPr rtlCol="0"/>
          <a:lstStyle/>
          <a:p>
            <a:pPr rtl="0"/>
            <a:r>
              <a:rPr lang="ja-JP" altLang="en-US"/>
              <a:t>ファイルはどんなシステムで使われる？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410F9DF-3D12-C64C-9891-484F9FCC4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899" y="1143215"/>
            <a:ext cx="2191719" cy="278645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F9795F2-AC6C-454D-8B45-78E8C2B59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389" y="1143215"/>
            <a:ext cx="3289300" cy="2463800"/>
          </a:xfrm>
          <a:prstGeom prst="rect">
            <a:avLst/>
          </a:prstGeom>
        </p:spPr>
      </p:pic>
      <p:sp>
        <p:nvSpPr>
          <p:cNvPr id="32" name="右矢印 31">
            <a:extLst>
              <a:ext uri="{FF2B5EF4-FFF2-40B4-BE49-F238E27FC236}">
                <a16:creationId xmlns:a16="http://schemas.microsoft.com/office/drawing/2014/main" id="{75466237-4467-9D4D-925F-6C0F575BB48D}"/>
              </a:ext>
            </a:extLst>
          </p:cNvPr>
          <p:cNvSpPr/>
          <p:nvPr/>
        </p:nvSpPr>
        <p:spPr>
          <a:xfrm>
            <a:off x="4513150" y="1143215"/>
            <a:ext cx="4211749" cy="1060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ヤフオクで</a:t>
            </a:r>
            <a:r>
              <a:rPr kumimoji="1" lang="en-US" altLang="ja-JP" dirty="0"/>
              <a:t>T-POINT </a:t>
            </a:r>
            <a:r>
              <a:rPr kumimoji="1" lang="ja-JP" altLang="en-US"/>
              <a:t>が使えます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C55B186-E9E2-A543-863B-828CB6DC7C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3884" y="4436939"/>
            <a:ext cx="1631807" cy="1631807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AE341F3-E80A-1645-A3C0-EBC3EA30F4E0}"/>
              </a:ext>
            </a:extLst>
          </p:cNvPr>
          <p:cNvSpPr/>
          <p:nvPr/>
        </p:nvSpPr>
        <p:spPr>
          <a:xfrm>
            <a:off x="8384583" y="789254"/>
            <a:ext cx="3301139" cy="53945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>
            <a:extLst>
              <a:ext uri="{FF2B5EF4-FFF2-40B4-BE49-F238E27FC236}">
                <a16:creationId xmlns:a16="http://schemas.microsoft.com/office/drawing/2014/main" id="{0A09A9C6-D938-C346-9C14-4108E4AB70E3}"/>
              </a:ext>
            </a:extLst>
          </p:cNvPr>
          <p:cNvSpPr/>
          <p:nvPr/>
        </p:nvSpPr>
        <p:spPr>
          <a:xfrm rot="1674988">
            <a:off x="4098702" y="4044365"/>
            <a:ext cx="5380961" cy="1060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データベース見せてください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46529E1-0605-1947-9FC7-C321A28BDBC5}"/>
              </a:ext>
            </a:extLst>
          </p:cNvPr>
          <p:cNvSpPr txBox="1"/>
          <p:nvPr/>
        </p:nvSpPr>
        <p:spPr>
          <a:xfrm>
            <a:off x="5794455" y="3605030"/>
            <a:ext cx="17513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/>
              <a:t>❌</a:t>
            </a:r>
          </a:p>
        </p:txBody>
      </p:sp>
      <p:sp>
        <p:nvSpPr>
          <p:cNvPr id="35" name="右矢印 34">
            <a:extLst>
              <a:ext uri="{FF2B5EF4-FFF2-40B4-BE49-F238E27FC236}">
                <a16:creationId xmlns:a16="http://schemas.microsoft.com/office/drawing/2014/main" id="{DE65C61E-3DB9-784E-849B-8DE7E8C9BB20}"/>
              </a:ext>
            </a:extLst>
          </p:cNvPr>
          <p:cNvSpPr/>
          <p:nvPr/>
        </p:nvSpPr>
        <p:spPr>
          <a:xfrm flipH="1">
            <a:off x="4192972" y="1969755"/>
            <a:ext cx="4211748" cy="1060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T-POINT </a:t>
            </a:r>
            <a:r>
              <a:rPr kumimoji="1" lang="ja-JP" altLang="en-US"/>
              <a:t>ファイル</a:t>
            </a:r>
          </a:p>
        </p:txBody>
      </p:sp>
    </p:spTree>
    <p:extLst>
      <p:ext uri="{BB962C8B-B14F-4D97-AF65-F5344CB8AC3E}">
        <p14:creationId xmlns:p14="http://schemas.microsoft.com/office/powerpoint/2010/main" val="216902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16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ファイル処理</a:t>
            </a:r>
            <a:r>
              <a:rPr lang="ja-JP" altLang="en-US"/>
              <a:t>の基本的な流れ</a:t>
            </a:r>
            <a:endParaRPr kumimoji="1" lang="ja-JP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2483ABD-5C38-874D-ABF9-470920F4C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9399" y="743066"/>
            <a:ext cx="880241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(1) 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ファイル宣言と入力、出力手続きの例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擬似言語では、ファイルの宣言を以下のように行う。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211">
            <a:extLst>
              <a:ext uri="{FF2B5EF4-FFF2-40B4-BE49-F238E27FC236}">
                <a16:creationId xmlns:a16="http://schemas.microsoft.com/office/drawing/2014/main" id="{BE3729D6-7898-D34C-B872-DC8F725FE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366" y="2274187"/>
            <a:ext cx="6029325" cy="479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○ファイル：ファイル名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CA6585-CAA0-F245-9145-FE6D300B0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4489" y="1533867"/>
            <a:ext cx="621195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① ファイル名の宣言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○ファイル：従業員ファイル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7" name="テキスト ボックス 210">
            <a:extLst>
              <a:ext uri="{FF2B5EF4-FFF2-40B4-BE49-F238E27FC236}">
                <a16:creationId xmlns:a16="http://schemas.microsoft.com/office/drawing/2014/main" id="{8B89AAE9-3713-F149-903C-C044F403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366" y="4416021"/>
            <a:ext cx="7630645" cy="5723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○構造体型：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record{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データ型：変数，・・・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}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F1C2A61-B4B6-6746-823C-B1A2BAF5F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5747"/>
            <a:ext cx="10794943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② 入力領域、出力領域の宣言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]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○構造体型：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record{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文字型：従業員番号，文字型：氏名，整数型：時給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}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9" name="角丸四角形吹き出し 8">
            <a:extLst>
              <a:ext uri="{FF2B5EF4-FFF2-40B4-BE49-F238E27FC236}">
                <a16:creationId xmlns:a16="http://schemas.microsoft.com/office/drawing/2014/main" id="{8CE9832A-698D-C24C-A923-AFA967CEED5B}"/>
              </a:ext>
            </a:extLst>
          </p:cNvPr>
          <p:cNvSpPr/>
          <p:nvPr/>
        </p:nvSpPr>
        <p:spPr>
          <a:xfrm>
            <a:off x="6803451" y="3365934"/>
            <a:ext cx="3101939" cy="738663"/>
          </a:xfrm>
          <a:prstGeom prst="wedgeRoundRectCallout">
            <a:avLst>
              <a:gd name="adj1" fmla="val -82518"/>
              <a:gd name="adj2" fmla="val 84309"/>
              <a:gd name="adj3" fmla="val 16667"/>
            </a:avLst>
          </a:prstGeom>
          <a:solidFill>
            <a:schemeClr val="bg1"/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>
                <a:solidFill>
                  <a:srgbClr val="C00000"/>
                </a:solidFill>
              </a:rPr>
              <a:t>フィールド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C42C7-02F2-DF4F-AEB3-33CD5BF1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-441544"/>
            <a:ext cx="9601200" cy="1142385"/>
          </a:xfrm>
        </p:spPr>
        <p:txBody>
          <a:bodyPr/>
          <a:lstStyle/>
          <a:p>
            <a:r>
              <a:rPr kumimoji="1" lang="ja-JP" altLang="en-US"/>
              <a:t>ファイル処理</a:t>
            </a:r>
            <a:r>
              <a:rPr lang="ja-JP" altLang="en-US"/>
              <a:t>の基本的な流れ</a:t>
            </a:r>
            <a:endParaRPr kumimoji="1" lang="ja-JP" altLang="en-US"/>
          </a:p>
        </p:txBody>
      </p:sp>
      <p:sp>
        <p:nvSpPr>
          <p:cNvPr id="9" name="テキスト ボックス 210">
            <a:extLst>
              <a:ext uri="{FF2B5EF4-FFF2-40B4-BE49-F238E27FC236}">
                <a16:creationId xmlns:a16="http://schemas.microsoft.com/office/drawing/2014/main" id="{E3607D9B-F694-344F-B97A-A387B06AD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463" y="1276450"/>
            <a:ext cx="7630645" cy="5723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2400" dirty="0"/>
              <a:t>○整数型：</a:t>
            </a:r>
            <a:r>
              <a:rPr lang="en-US" altLang="ja-JP" sz="2400" dirty="0"/>
              <a:t>status</a:t>
            </a:r>
            <a:endParaRPr lang="ja-JP" altLang="ja-JP" sz="24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5DA02DF-E820-C74A-B145-1016250E2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1310" y="488773"/>
            <a:ext cx="1164453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ja-JP" sz="2400" dirty="0"/>
              <a:t>③ ファイルからレコードを入力したときの</a:t>
            </a:r>
            <a:r>
              <a:rPr lang="ja-JP" altLang="ja-JP" sz="2400" dirty="0">
                <a:solidFill>
                  <a:srgbClr val="C00000"/>
                </a:solidFill>
              </a:rPr>
              <a:t>状態を保持</a:t>
            </a:r>
            <a:r>
              <a:rPr lang="ja-JP" altLang="ja-JP" sz="2400" dirty="0"/>
              <a:t>する変数</a:t>
            </a:r>
            <a:r>
              <a:rPr lang="en-US" altLang="ja-JP" sz="2400" dirty="0"/>
              <a:t>(status)</a:t>
            </a:r>
            <a:r>
              <a:rPr lang="ja-JP" altLang="ja-JP" sz="2400" dirty="0"/>
              <a:t>の宣言</a:t>
            </a: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7074BE2-0334-EA4A-8ED6-1AD408CEE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81" y="1810213"/>
            <a:ext cx="1457642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indent="400050"/>
            <a:r>
              <a:rPr lang="ja-JP" altLang="ja-JP" sz="2400" dirty="0"/>
              <a:t>④ ファイルからレコードを入力領域に入力する</a:t>
            </a:r>
            <a:r>
              <a:rPr lang="ja-JP" altLang="en-US" sz="2400" dirty="0"/>
              <a:t>手続きの宣言</a:t>
            </a:r>
            <a:r>
              <a:rPr lang="ja-JP" altLang="ja-JP" sz="2400" dirty="0"/>
              <a:t>。</a:t>
            </a:r>
            <a:endParaRPr lang="en-US" altLang="ja-JP" sz="2400" dirty="0"/>
          </a:p>
          <a:p>
            <a:pPr lvl="0" indent="400050"/>
            <a:r>
              <a:rPr lang="ja-JP" altLang="en-US" sz="2400" dirty="0"/>
              <a:t>　　</a:t>
            </a:r>
            <a:r>
              <a:rPr lang="ja-JP" altLang="ja-JP" sz="2400" dirty="0"/>
              <a:t>レコードが入力された時は</a:t>
            </a:r>
            <a:r>
              <a:rPr lang="en-US" altLang="ja-JP" sz="2400" dirty="0"/>
              <a:t>status</a:t>
            </a:r>
            <a:r>
              <a:rPr lang="ja-JP" altLang="ja-JP" sz="2400" dirty="0"/>
              <a:t>に</a:t>
            </a:r>
            <a:r>
              <a:rPr lang="en-US" altLang="ja-JP" sz="2400" dirty="0"/>
              <a:t>0</a:t>
            </a:r>
            <a:r>
              <a:rPr lang="ja-JP" altLang="ja-JP" sz="2400" dirty="0"/>
              <a:t>が、レコードが無い時</a:t>
            </a:r>
            <a:r>
              <a:rPr lang="ja-JP" altLang="ja-JP" sz="2400"/>
              <a:t>は</a:t>
            </a:r>
            <a:r>
              <a:rPr lang="en-US" altLang="ja-JP" sz="2400" dirty="0"/>
              <a:t>status</a:t>
            </a:r>
            <a:r>
              <a:rPr lang="ja-JP" altLang="ja-JP" sz="2400" dirty="0"/>
              <a:t>に</a:t>
            </a:r>
            <a:r>
              <a:rPr lang="en-US" altLang="ja-JP" sz="2400" dirty="0"/>
              <a:t>1</a:t>
            </a:r>
            <a:r>
              <a:rPr lang="ja-JP" altLang="ja-JP" sz="2400" dirty="0"/>
              <a:t>が格納される。</a:t>
            </a:r>
            <a:r>
              <a:rPr kumimoji="0" lang="ja-JP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　　　　　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dirty="0">
              <a:latin typeface="+mj-ea"/>
              <a:ea typeface="+mj-ea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5E85BE2D-551D-0E42-9748-2E808A6EC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547" y="39577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3" name="テキスト ボックス 210">
            <a:extLst>
              <a:ext uri="{FF2B5EF4-FFF2-40B4-BE49-F238E27FC236}">
                <a16:creationId xmlns:a16="http://schemas.microsoft.com/office/drawing/2014/main" id="{114B0607-56B9-0748-9874-3D4FBD65A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9" y="2741815"/>
            <a:ext cx="10758416" cy="7865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ja-JP" altLang="ja-JP" sz="3200" dirty="0"/>
              <a:t>○手</a:t>
            </a:r>
            <a:r>
              <a:rPr lang="ja-JP" altLang="ja-JP" sz="3200"/>
              <a:t>続き：</a:t>
            </a:r>
            <a:endParaRPr lang="ja-JP" altLang="ja-JP" sz="32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02F2F57-DCBD-7B48-91DA-022CF6A6A61C}"/>
              </a:ext>
            </a:extLst>
          </p:cNvPr>
          <p:cNvSpPr/>
          <p:nvPr/>
        </p:nvSpPr>
        <p:spPr>
          <a:xfrm>
            <a:off x="2909967" y="2808050"/>
            <a:ext cx="893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3200">
                <a:solidFill>
                  <a:srgbClr val="C00000"/>
                </a:solidFill>
              </a:rPr>
              <a:t>レコード入力</a:t>
            </a:r>
            <a:r>
              <a:rPr lang="en-US" altLang="ja-JP" sz="3200" dirty="0">
                <a:solidFill>
                  <a:srgbClr val="C00000"/>
                </a:solidFill>
              </a:rPr>
              <a:t>(</a:t>
            </a:r>
            <a:r>
              <a:rPr lang="ja-JP" altLang="ja-JP" sz="3200">
                <a:solidFill>
                  <a:srgbClr val="C00000"/>
                </a:solidFill>
              </a:rPr>
              <a:t>ファイル名，入力領域名，</a:t>
            </a:r>
            <a:r>
              <a:rPr lang="en-US" altLang="ja-JP" sz="3200" dirty="0">
                <a:solidFill>
                  <a:srgbClr val="C00000"/>
                </a:solidFill>
              </a:rPr>
              <a:t>status)</a:t>
            </a:r>
            <a:endParaRPr lang="ja-JP" altLang="ja-JP" sz="3200" dirty="0">
              <a:solidFill>
                <a:srgbClr val="C0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F02244F-8E79-BA47-8C08-C1886CBF0925}"/>
              </a:ext>
            </a:extLst>
          </p:cNvPr>
          <p:cNvSpPr/>
          <p:nvPr/>
        </p:nvSpPr>
        <p:spPr>
          <a:xfrm>
            <a:off x="1295400" y="3607482"/>
            <a:ext cx="10279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ja-JP" sz="2400"/>
              <a:t>例</a:t>
            </a:r>
            <a:r>
              <a:rPr lang="en-US" altLang="ja-JP" sz="2400" dirty="0"/>
              <a:t>]</a:t>
            </a:r>
            <a:r>
              <a:rPr lang="ja-JP" altLang="ja-JP" sz="2400"/>
              <a:t>　○手続き：レコード入力</a:t>
            </a:r>
            <a:r>
              <a:rPr lang="en-US" altLang="ja-JP" sz="2400" dirty="0"/>
              <a:t>(</a:t>
            </a:r>
            <a:r>
              <a:rPr lang="ja-JP" altLang="ja-JP" sz="2400"/>
              <a:t>従業員ファイル，</a:t>
            </a:r>
            <a:r>
              <a:rPr lang="en-US" altLang="ja-JP" sz="2400" dirty="0" err="1"/>
              <a:t>input_record</a:t>
            </a:r>
            <a:r>
              <a:rPr lang="ja-JP" altLang="ja-JP" sz="2400"/>
              <a:t>，</a:t>
            </a:r>
            <a:r>
              <a:rPr lang="en-US" altLang="ja-JP" sz="2400" dirty="0"/>
              <a:t>status)</a:t>
            </a:r>
            <a:endParaRPr lang="ja-JP" altLang="ja-JP" sz="2400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6EFF952-8419-1F44-9BFA-CA8608983DD6}"/>
              </a:ext>
            </a:extLst>
          </p:cNvPr>
          <p:cNvSpPr/>
          <p:nvPr/>
        </p:nvSpPr>
        <p:spPr>
          <a:xfrm>
            <a:off x="1419693" y="5589820"/>
            <a:ext cx="892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[</a:t>
            </a:r>
            <a:r>
              <a:rPr lang="ja-JP" altLang="ja-JP" sz="2400"/>
              <a:t>例</a:t>
            </a:r>
            <a:r>
              <a:rPr lang="en-US" altLang="ja-JP" sz="2400" dirty="0"/>
              <a:t>]</a:t>
            </a:r>
            <a:r>
              <a:rPr lang="ja-JP" altLang="ja-JP" sz="2400"/>
              <a:t>　○手続き：レコード出力</a:t>
            </a:r>
            <a:r>
              <a:rPr lang="en-US" altLang="ja-JP" sz="2400" dirty="0"/>
              <a:t>(</a:t>
            </a:r>
            <a:r>
              <a:rPr lang="ja-JP" altLang="ja-JP" sz="2400"/>
              <a:t>従業員ファイル，</a:t>
            </a:r>
            <a:r>
              <a:rPr lang="en-US" altLang="ja-JP" sz="2400" dirty="0" err="1"/>
              <a:t>output_record</a:t>
            </a:r>
            <a:r>
              <a:rPr lang="en-US" altLang="ja-JP" sz="2400" dirty="0"/>
              <a:t>)</a:t>
            </a:r>
            <a:endParaRPr lang="ja-JP" altLang="ja-JP" sz="2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6E27CCB-9576-414D-B594-922ED84FDCF3}"/>
              </a:ext>
            </a:extLst>
          </p:cNvPr>
          <p:cNvSpPr/>
          <p:nvPr/>
        </p:nvSpPr>
        <p:spPr>
          <a:xfrm>
            <a:off x="617034" y="4093299"/>
            <a:ext cx="1123949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01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000">
              <a:latin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ja-JP" sz="2400"/>
              <a:t>⑤ 出力領域に格納されたデータをファイルに書き出す</a:t>
            </a:r>
            <a:r>
              <a:rPr lang="ja-JP" altLang="en-US" sz="2400"/>
              <a:t>手続きの宣言</a:t>
            </a:r>
            <a:r>
              <a:rPr lang="ja-JP" altLang="ja-JP" sz="2400"/>
              <a:t>。</a:t>
            </a:r>
            <a:endParaRPr lang="ja-JP" altLang="ja-JP" sz="2400" dirty="0"/>
          </a:p>
        </p:txBody>
      </p:sp>
      <p:sp>
        <p:nvSpPr>
          <p:cNvPr id="19" name="テキスト ボックス 210">
            <a:extLst>
              <a:ext uri="{FF2B5EF4-FFF2-40B4-BE49-F238E27FC236}">
                <a16:creationId xmlns:a16="http://schemas.microsoft.com/office/drawing/2014/main" id="{458F2C4A-006D-BC41-B71B-43BE1A48F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986" y="4825630"/>
            <a:ext cx="10609238" cy="7147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3200" dirty="0"/>
              <a:t>〇</a:t>
            </a:r>
            <a:r>
              <a:rPr lang="ja-JP" altLang="ja-JP" sz="3200"/>
              <a:t>手続き：</a:t>
            </a:r>
            <a:endParaRPr lang="ja-JP" altLang="ja-JP" sz="32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F160859-0026-E548-8E8D-65CD930AC1EF}"/>
              </a:ext>
            </a:extLst>
          </p:cNvPr>
          <p:cNvSpPr/>
          <p:nvPr/>
        </p:nvSpPr>
        <p:spPr>
          <a:xfrm>
            <a:off x="2786155" y="4824607"/>
            <a:ext cx="7433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3200">
                <a:solidFill>
                  <a:srgbClr val="C00000"/>
                </a:solidFill>
              </a:rPr>
              <a:t>レコード</a:t>
            </a:r>
            <a:r>
              <a:rPr lang="ja-JP" altLang="en-US" sz="3200">
                <a:solidFill>
                  <a:srgbClr val="C00000"/>
                </a:solidFill>
              </a:rPr>
              <a:t>出</a:t>
            </a:r>
            <a:r>
              <a:rPr lang="ja-JP" altLang="ja-JP" sz="3200">
                <a:solidFill>
                  <a:srgbClr val="C00000"/>
                </a:solidFill>
              </a:rPr>
              <a:t>力</a:t>
            </a:r>
            <a:r>
              <a:rPr lang="en-US" altLang="ja-JP" sz="3200" dirty="0">
                <a:solidFill>
                  <a:srgbClr val="C00000"/>
                </a:solidFill>
              </a:rPr>
              <a:t>(</a:t>
            </a:r>
            <a:r>
              <a:rPr lang="ja-JP" altLang="ja-JP" sz="3200">
                <a:solidFill>
                  <a:srgbClr val="C00000"/>
                </a:solidFill>
              </a:rPr>
              <a:t>ファイル名，</a:t>
            </a:r>
            <a:r>
              <a:rPr lang="ja-JP" altLang="en-US" sz="3200">
                <a:solidFill>
                  <a:srgbClr val="C00000"/>
                </a:solidFill>
              </a:rPr>
              <a:t>出</a:t>
            </a:r>
            <a:r>
              <a:rPr lang="ja-JP" altLang="ja-JP" sz="3200">
                <a:solidFill>
                  <a:srgbClr val="C00000"/>
                </a:solidFill>
              </a:rPr>
              <a:t>力領域名</a:t>
            </a:r>
            <a:r>
              <a:rPr lang="en-US" altLang="ja-JP" sz="3200" dirty="0">
                <a:solidFill>
                  <a:srgbClr val="C00000"/>
                </a:solidFill>
              </a:rPr>
              <a:t>)</a:t>
            </a:r>
            <a:endParaRPr lang="ja-JP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ひし形グリッド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4_TF03031015.potx" id="{925D1454-276A-41E5-BC80-1DB7D1488C87}" vid="{D8870C55-330C-4B67-B140-D42EB958FF23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ビジネス向けひし形グリッド プレゼンテーション (ワイド画面)</Template>
  <TotalTime>55090</TotalTime>
  <Words>1463</Words>
  <Application>Microsoft Macintosh PowerPoint</Application>
  <PresentationFormat>ワイド画面</PresentationFormat>
  <Paragraphs>561</Paragraphs>
  <Slides>32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8" baseType="lpstr">
      <vt:lpstr>Meiryo UI</vt:lpstr>
      <vt:lpstr>ＭＳ ゴシック</vt:lpstr>
      <vt:lpstr>ＭＳ 明朝</vt:lpstr>
      <vt:lpstr>Arial</vt:lpstr>
      <vt:lpstr>Century</vt:lpstr>
      <vt:lpstr>ひし形グリッド 16 x 9</vt:lpstr>
      <vt:lpstr>ファイル処理(グループ集計)</vt:lpstr>
      <vt:lpstr>なぜファイルのアルゴリズムを学ぶのか</vt:lpstr>
      <vt:lpstr>ファイルとは</vt:lpstr>
      <vt:lpstr>ファイルの種類</vt:lpstr>
      <vt:lpstr>ファイルの種類</vt:lpstr>
      <vt:lpstr>ファイルの種類</vt:lpstr>
      <vt:lpstr>ファイルはどんなシステムで使われる？</vt:lpstr>
      <vt:lpstr>ファイル処理の基本的な流れ</vt:lpstr>
      <vt:lpstr>ファイル処理の基本的な流れ</vt:lpstr>
      <vt:lpstr>ファイル処理の基本的な流れ</vt:lpstr>
      <vt:lpstr>ファイル処理の基本的な流れ</vt:lpstr>
      <vt:lpstr>ファイル処理の基本的な流れ</vt:lpstr>
      <vt:lpstr>基本問題解説</vt:lpstr>
      <vt:lpstr>基本問題解説</vt:lpstr>
      <vt:lpstr>基本問題解説</vt:lpstr>
      <vt:lpstr>コントロールブレーク(キーブレーク)処理</vt:lpstr>
      <vt:lpstr>コントロールブレーク(キーブレーク)処理</vt:lpstr>
      <vt:lpstr>基本問題解説</vt:lpstr>
      <vt:lpstr>基本問題解説</vt:lpstr>
      <vt:lpstr>コントロールブレーク(キーブレーク)処理</vt:lpstr>
      <vt:lpstr>コントロールブレーク(キーブレーク)処理</vt:lpstr>
      <vt:lpstr>コントロールブレーク(キーブレーク)処理</vt:lpstr>
      <vt:lpstr>基本問題解説</vt:lpstr>
      <vt:lpstr>基本問題解説</vt:lpstr>
      <vt:lpstr>基本問題解説</vt:lpstr>
      <vt:lpstr>PowerPoint プレゼンテーション</vt:lpstr>
      <vt:lpstr>基本問題解説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探索アルゴリズム</dc:title>
  <dc:creator>増田　真太郎</dc:creator>
  <cp:lastModifiedBy>増田 真太郎</cp:lastModifiedBy>
  <cp:revision>616</cp:revision>
  <dcterms:created xsi:type="dcterms:W3CDTF">2018-08-14T13:36:22Z</dcterms:created>
  <dcterms:modified xsi:type="dcterms:W3CDTF">2019-01-17T01:10:32Z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